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50"/>
  </p:notesMasterIdLst>
  <p:sldIdLst>
    <p:sldId id="361" r:id="rId3"/>
    <p:sldId id="310" r:id="rId4"/>
    <p:sldId id="339" r:id="rId5"/>
    <p:sldId id="311" r:id="rId6"/>
    <p:sldId id="362" r:id="rId7"/>
    <p:sldId id="301" r:id="rId8"/>
    <p:sldId id="304" r:id="rId9"/>
    <p:sldId id="306" r:id="rId10"/>
    <p:sldId id="321" r:id="rId11"/>
    <p:sldId id="320" r:id="rId12"/>
    <p:sldId id="307" r:id="rId13"/>
    <p:sldId id="309" r:id="rId14"/>
    <p:sldId id="319" r:id="rId15"/>
    <p:sldId id="314" r:id="rId16"/>
    <p:sldId id="329" r:id="rId17"/>
    <p:sldId id="330" r:id="rId18"/>
    <p:sldId id="334" r:id="rId19"/>
    <p:sldId id="351" r:id="rId20"/>
    <p:sldId id="353" r:id="rId21"/>
    <p:sldId id="363" r:id="rId22"/>
    <p:sldId id="364" r:id="rId23"/>
    <p:sldId id="354" r:id="rId24"/>
    <p:sldId id="355" r:id="rId25"/>
    <p:sldId id="356" r:id="rId26"/>
    <p:sldId id="357" r:id="rId27"/>
    <p:sldId id="368" r:id="rId28"/>
    <p:sldId id="369" r:id="rId29"/>
    <p:sldId id="370" r:id="rId30"/>
    <p:sldId id="348" r:id="rId31"/>
    <p:sldId id="328" r:id="rId32"/>
    <p:sldId id="341" r:id="rId33"/>
    <p:sldId id="316" r:id="rId34"/>
    <p:sldId id="359" r:id="rId35"/>
    <p:sldId id="366" r:id="rId36"/>
    <p:sldId id="367" r:id="rId37"/>
    <p:sldId id="375" r:id="rId38"/>
    <p:sldId id="376" r:id="rId39"/>
    <p:sldId id="371" r:id="rId40"/>
    <p:sldId id="372" r:id="rId41"/>
    <p:sldId id="360" r:id="rId42"/>
    <p:sldId id="365" r:id="rId43"/>
    <p:sldId id="323" r:id="rId44"/>
    <p:sldId id="325" r:id="rId45"/>
    <p:sldId id="338" r:id="rId46"/>
    <p:sldId id="373" r:id="rId47"/>
    <p:sldId id="374" r:id="rId48"/>
    <p:sldId id="377" r:id="rId4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ção Padrão" id="{31ED02F7-0033-4B2E-AC43-8C2D46682C46}">
          <p14:sldIdLst>
            <p14:sldId id="361"/>
            <p14:sldId id="310"/>
            <p14:sldId id="339"/>
            <p14:sldId id="311"/>
            <p14:sldId id="362"/>
            <p14:sldId id="301"/>
            <p14:sldId id="304"/>
            <p14:sldId id="306"/>
            <p14:sldId id="321"/>
            <p14:sldId id="320"/>
            <p14:sldId id="307"/>
            <p14:sldId id="309"/>
            <p14:sldId id="319"/>
            <p14:sldId id="314"/>
            <p14:sldId id="329"/>
            <p14:sldId id="330"/>
            <p14:sldId id="334"/>
            <p14:sldId id="351"/>
            <p14:sldId id="353"/>
            <p14:sldId id="363"/>
            <p14:sldId id="364"/>
            <p14:sldId id="354"/>
            <p14:sldId id="355"/>
            <p14:sldId id="356"/>
            <p14:sldId id="357"/>
            <p14:sldId id="368"/>
            <p14:sldId id="369"/>
            <p14:sldId id="370"/>
            <p14:sldId id="348"/>
            <p14:sldId id="328"/>
            <p14:sldId id="341"/>
            <p14:sldId id="316"/>
            <p14:sldId id="359"/>
            <p14:sldId id="366"/>
            <p14:sldId id="367"/>
            <p14:sldId id="375"/>
            <p14:sldId id="376"/>
            <p14:sldId id="371"/>
            <p14:sldId id="372"/>
            <p14:sldId id="360"/>
            <p14:sldId id="365"/>
            <p14:sldId id="323"/>
            <p14:sldId id="325"/>
            <p14:sldId id="338"/>
            <p14:sldId id="373"/>
            <p14:sldId id="374"/>
            <p14:sldId id="3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AF62220-8822-5667-A5FB-F89B8AE325A6}" name="Talles Barbosa" initials="TB" userId="e38f719bfaf8e78c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MACEDO DA SILVA" initials="LMDS" lastIdx="1" clrIdx="0">
    <p:extLst>
      <p:ext uri="{19B8F6BF-5375-455C-9EA6-DF929625EA0E}">
        <p15:presenceInfo xmlns:p15="http://schemas.microsoft.com/office/powerpoint/2012/main" userId="LUCAS MACEDO DA SIL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7C0E"/>
    <a:srgbClr val="ECAE19"/>
    <a:srgbClr val="006BBA"/>
    <a:srgbClr val="8115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4C1A8A3-306A-4EB7-A6B1-4F7E0EB9C5D6}" styleName="Estilo Médio 3 - Ênfas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87013" autoAdjust="0"/>
  </p:normalViewPr>
  <p:slideViewPr>
    <p:cSldViewPr snapToGrid="0">
      <p:cViewPr varScale="1">
        <p:scale>
          <a:sx n="98" d="100"/>
          <a:sy n="98" d="100"/>
        </p:scale>
        <p:origin x="898" y="72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9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8/10/relationships/authors" Target="authors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816230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f0f0244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3" name="Google Shape;133;g6f0f0244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004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0060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aseline="0" dirty="0"/>
              <a:t>Apenas introduzir a movimentação de </a:t>
            </a:r>
            <a:r>
              <a:rPr lang="pt-BR" baseline="0" dirty="0" err="1"/>
              <a:t>ions</a:t>
            </a:r>
            <a:r>
              <a:rPr lang="pt-BR" baseline="0" dirty="0"/>
              <a:t> e breve explicação.</a:t>
            </a: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2478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BR" dirty="0"/>
              <a:t>Após</a:t>
            </a:r>
            <a:r>
              <a:rPr lang="pt-BR" baseline="0" dirty="0"/>
              <a:t> o estimulo os íons de Ca2+ entram na célula somada com Ca2+ já presente em uma bolsa dentro da célula </a:t>
            </a:r>
            <a:r>
              <a:rPr lang="pt-BR" baseline="0" dirty="0" err="1"/>
              <a:t>vao</a:t>
            </a:r>
            <a:r>
              <a:rPr lang="pt-BR" baseline="0" dirty="0"/>
              <a:t> para o citosol onde essa grande quantidade de Ca2+ ativa os canais de Cl- fazendo que o cloreto saia para fora, paralelo a isso ocorre a despolimerização da actina que é importante para a reconfiguração da estrutura da célula, em resposta a isso os canais de K+ também liberam o potássio, assim tornando a célula em equilíbrio. Porem agora temos um desequilíbrio osmótico por conta dos íons de cloreto e potássio fora da cela, portanto por meio das </a:t>
            </a:r>
            <a:r>
              <a:rPr lang="pt-BR" baseline="0" dirty="0" err="1"/>
              <a:t>aquaporinas</a:t>
            </a:r>
            <a:r>
              <a:rPr lang="pt-BR" baseline="0" dirty="0"/>
              <a:t> a agua persegue os íons para fora da célula. Após o encolhimento a agua e os íons podem entrar novamente, porem é um processo mais demorado por conta do maior custo energético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0282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dirty="0"/>
              <a:t>Lobo et al., 2023:A temperatura ambiente afeta diretamente as respostas </a:t>
            </a:r>
            <a:r>
              <a:rPr lang="pt-BR" dirty="0" err="1"/>
              <a:t>bioelétricas</a:t>
            </a:r>
            <a:r>
              <a:rPr lang="pt-BR" dirty="0"/>
              <a:t> das plantas. Sistemas de monitoramento multicanais demonstraram como a temperatura pode alterar a frequência e a amplitude dos potenciais de variação (</a:t>
            </a:r>
            <a:r>
              <a:rPr lang="pt-BR" dirty="0" err="1"/>
              <a:t>VPs</a:t>
            </a:r>
            <a:r>
              <a:rPr lang="pt-BR" dirty="0"/>
              <a:t>), destacando sua relação com a fisiologia vegetal (Lobo et al., 2023; Wang et al., 2009)​​.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Wang et al., 2009: Estudos mostram que a luz influencia significativamente os potenciais </a:t>
            </a:r>
            <a:r>
              <a:rPr lang="pt-BR" dirty="0" err="1"/>
              <a:t>bioelétricos</a:t>
            </a:r>
            <a:r>
              <a:rPr lang="pt-BR" dirty="0"/>
              <a:t> das plantas, como os potenciais de ação (</a:t>
            </a:r>
            <a:r>
              <a:rPr lang="pt-BR" dirty="0" err="1"/>
              <a:t>APs</a:t>
            </a:r>
            <a:r>
              <a:rPr lang="pt-BR" dirty="0"/>
              <a:t>), que podem ser registrados para entender suas respostas a mudanças na intensidade luminosa</a:t>
            </a:r>
          </a:p>
          <a:p>
            <a:endParaRPr lang="pt-BR" b="1" dirty="0"/>
          </a:p>
          <a:p>
            <a:r>
              <a:rPr lang="pt-BR" sz="1100" dirty="0" err="1"/>
              <a:t>Chatterjee</a:t>
            </a:r>
            <a:r>
              <a:rPr lang="pt-BR" sz="1100" dirty="0"/>
              <a:t> (2017)</a:t>
            </a:r>
            <a:r>
              <a:rPr lang="pt-BR" b="1" dirty="0"/>
              <a:t>Umidade do Solo</a:t>
            </a:r>
            <a:r>
              <a:rPr lang="pt-BR" dirty="0"/>
              <a:t>: A umidade do solo é um fator ambiental crítico, e sua relação com os sinais </a:t>
            </a:r>
            <a:r>
              <a:rPr lang="pt-BR" dirty="0" err="1"/>
              <a:t>bioelétricos</a:t>
            </a:r>
            <a:r>
              <a:rPr lang="pt-BR" dirty="0"/>
              <a:t> foi estudada em ambientes controlados para correlacionar condições hídricas ao comportamento elétrico das plantas, oferecendo insights para práticas agrícolas de precisão (</a:t>
            </a:r>
            <a:r>
              <a:rPr lang="pt-BR" dirty="0" err="1"/>
              <a:t>Chatterjee</a:t>
            </a:r>
            <a:r>
              <a:rPr lang="pt-BR" dirty="0"/>
              <a:t>, 2017; Wang et al., 2009)​​.</a:t>
            </a:r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7224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pt-BR" dirty="0"/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6470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algn="just"/>
            <a:endParaRPr lang="pt-BR" sz="1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pt-BR" dirty="0"/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213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b="1" dirty="0"/>
              <a:t>Importância da Estufa Automatizada</a:t>
            </a:r>
            <a:r>
              <a:rPr lang="pt-BR" dirty="0"/>
              <a:t>: Permite o controle preciso de luz, temperatura e umidade, possibilitando análises confiáveis das interações entre estímulos ambientais e respostas </a:t>
            </a:r>
            <a:r>
              <a:rPr lang="pt-BR" dirty="0" err="1"/>
              <a:t>bioelétricas</a:t>
            </a:r>
            <a:r>
              <a:rPr lang="pt-BR" dirty="0"/>
              <a:t> das plantas.</a:t>
            </a:r>
          </a:p>
          <a:p>
            <a:r>
              <a:rPr lang="pt-BR" b="1" dirty="0"/>
              <a:t>Avanços Científicos</a:t>
            </a:r>
            <a:r>
              <a:rPr lang="pt-BR" dirty="0"/>
              <a:t>: Facilita a validação de hipóteses sobre mecanismos adaptativos das plantas, preenchendo lacunas científicas com um ambiente experimental controlado e detalhado.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BR" dirty="0"/>
              <a:t>O sistema automatizado permite o controle preciso de luz, temperatura e umidade do solo, independentemente das condições climáticas externas. Isso garante ambientes reprodutíveis e estáveis para experimentos, eliminando interferências externas e viabilizando pesquisas e aplicações em locais com climas desfavoráveis.</a:t>
            </a:r>
            <a:endParaRPr lang="pt-BR" sz="1100" dirty="0"/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7888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0796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9EC995EC-3BA1-AD4E-E0D5-3C698F4B0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>
            <a:extLst>
              <a:ext uri="{FF2B5EF4-FFF2-40B4-BE49-F238E27FC236}">
                <a16:creationId xmlns:a16="http://schemas.microsoft.com/office/drawing/2014/main" id="{BB8C2C69-BDD3-330B-9B3B-AA56DC9301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3" name="Google Shape;363;g6f1e06518f_0_107:notes">
            <a:extLst>
              <a:ext uri="{FF2B5EF4-FFF2-40B4-BE49-F238E27FC236}">
                <a16:creationId xmlns:a16="http://schemas.microsoft.com/office/drawing/2014/main" id="{C07894F1-6D25-C4C3-7082-00A9EECB2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46030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55997214-EED1-276C-696D-3AA23C9EC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>
            <a:extLst>
              <a:ext uri="{FF2B5EF4-FFF2-40B4-BE49-F238E27FC236}">
                <a16:creationId xmlns:a16="http://schemas.microsoft.com/office/drawing/2014/main" id="{7B8549E2-F4AD-EAE4-BB16-A8C99D679B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O LDR é um sensor que detecta a intensidade da luz no ambiente. Sua resistência elétrica varia inversamente com a intensidade luminosa: em condições de alta luminosidade, a resistência diminui, enquanto em baixa luminosidade, a resistência aumenta. Essa característica permite que ele seja usado em sistemas automatizados para monitorar ou controlar a iluminação em diversos contextos.</a:t>
            </a:r>
            <a:endParaRPr dirty="0"/>
          </a:p>
        </p:txBody>
      </p:sp>
      <p:sp>
        <p:nvSpPr>
          <p:cNvPr id="363" name="Google Shape;363;g6f1e06518f_0_107:notes">
            <a:extLst>
              <a:ext uri="{FF2B5EF4-FFF2-40B4-BE49-F238E27FC236}">
                <a16:creationId xmlns:a16="http://schemas.microsoft.com/office/drawing/2014/main" id="{BE5A6C46-E7D8-A330-BBBF-96A2500747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7156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A diferença de potencial dos </a:t>
            </a:r>
            <a:r>
              <a:rPr lang="pt-BR" dirty="0" err="1"/>
              <a:t>ions</a:t>
            </a:r>
            <a:r>
              <a:rPr lang="pt-BR" baseline="0" dirty="0"/>
              <a:t> causa um sinal elétrico que é chamado de potencial de ação, esse sinal é considerado tudo ou nada, ou seja quando houver o nível necessário de estimulo para ocorrer a despolarização o sinal ocorrera de forma constante, com estímulos maiores ou menores não mudara a saída do sinal. O potencial de ação é propagado para as outras células conforme ocorrer a despolarização </a:t>
            </a:r>
            <a:endParaRPr dirty="0"/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2673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55997214-EED1-276C-696D-3AA23C9EC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>
            <a:extLst>
              <a:ext uri="{FF2B5EF4-FFF2-40B4-BE49-F238E27FC236}">
                <a16:creationId xmlns:a16="http://schemas.microsoft.com/office/drawing/2014/main" id="{7B8549E2-F4AD-EAE4-BB16-A8C99D679B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O DHT11 é um sensor digital utilizado para medir temperatura e umidade relativa do ar. Ele combina um </a:t>
            </a:r>
            <a:r>
              <a:rPr lang="pt-BR" dirty="0" err="1"/>
              <a:t>termistor</a:t>
            </a:r>
            <a:r>
              <a:rPr lang="pt-BR" dirty="0"/>
              <a:t> para detecção de temperatura e um sensor capacitivo para medir a umidade, fornecendo leituras precisas em formato digital. O DHT11 opera dentro de uma faixa de temperatura de 0 a 50°C e de umidade relativa entre 20% e 90%, com uma precisão adequada para aplicações gerais.</a:t>
            </a:r>
            <a:endParaRPr dirty="0"/>
          </a:p>
        </p:txBody>
      </p:sp>
      <p:sp>
        <p:nvSpPr>
          <p:cNvPr id="363" name="Google Shape;363;g6f1e06518f_0_107:notes">
            <a:extLst>
              <a:ext uri="{FF2B5EF4-FFF2-40B4-BE49-F238E27FC236}">
                <a16:creationId xmlns:a16="http://schemas.microsoft.com/office/drawing/2014/main" id="{BE5A6C46-E7D8-A330-BBBF-96A2500747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914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55997214-EED1-276C-696D-3AA23C9EC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>
            <a:extLst>
              <a:ext uri="{FF2B5EF4-FFF2-40B4-BE49-F238E27FC236}">
                <a16:creationId xmlns:a16="http://schemas.microsoft.com/office/drawing/2014/main" id="{7B8549E2-F4AD-EAE4-BB16-A8C99D679B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O higrômetro de solo é um sensor utilizado para medir a umidade do solo, essencial para monitorar as condições hídricas em projetos agrícolas ou de pesquisa com plantas. Ele funciona com base na condutividade elétrica, onde a resistência entre os eletrodos varia de acordo com a quantidade de água presente no solo: quanto maior a umidade, menor a resistência elétrica.</a:t>
            </a:r>
            <a:endParaRPr dirty="0"/>
          </a:p>
        </p:txBody>
      </p:sp>
      <p:sp>
        <p:nvSpPr>
          <p:cNvPr id="363" name="Google Shape;363;g6f1e06518f_0_107:notes">
            <a:extLst>
              <a:ext uri="{FF2B5EF4-FFF2-40B4-BE49-F238E27FC236}">
                <a16:creationId xmlns:a16="http://schemas.microsoft.com/office/drawing/2014/main" id="{BE5A6C46-E7D8-A330-BBBF-96A2500747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2975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F9395759-2B22-9ED0-2988-8610F55EB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>
            <a:extLst>
              <a:ext uri="{FF2B5EF4-FFF2-40B4-BE49-F238E27FC236}">
                <a16:creationId xmlns:a16="http://schemas.microsoft.com/office/drawing/2014/main" id="{D697FCAF-0E8D-E954-922C-B528EC724D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3" name="Google Shape;363;g6f1e06518f_0_107:notes">
            <a:extLst>
              <a:ext uri="{FF2B5EF4-FFF2-40B4-BE49-F238E27FC236}">
                <a16:creationId xmlns:a16="http://schemas.microsoft.com/office/drawing/2014/main" id="{8DCCAAB5-1341-CE6F-19A9-11CAB4A4A1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4323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6785EBEE-2F1E-BFE3-E1DD-21968AA28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>
            <a:extLst>
              <a:ext uri="{FF2B5EF4-FFF2-40B4-BE49-F238E27FC236}">
                <a16:creationId xmlns:a16="http://schemas.microsoft.com/office/drawing/2014/main" id="{2CFC325B-9936-C9E0-ED80-8B767C62C2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3" name="Google Shape;363;g6f1e06518f_0_107:notes">
            <a:extLst>
              <a:ext uri="{FF2B5EF4-FFF2-40B4-BE49-F238E27FC236}">
                <a16:creationId xmlns:a16="http://schemas.microsoft.com/office/drawing/2014/main" id="{78808C6D-02F3-A793-96EB-04ABB9D40C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5187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A056ABFA-DA43-9862-84FB-8A81249DA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>
            <a:extLst>
              <a:ext uri="{FF2B5EF4-FFF2-40B4-BE49-F238E27FC236}">
                <a16:creationId xmlns:a16="http://schemas.microsoft.com/office/drawing/2014/main" id="{4BF8367A-C3F3-D0F4-75DF-2B3C4B7CC0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3" name="Google Shape;363;g6f1e06518f_0_107:notes">
            <a:extLst>
              <a:ext uri="{FF2B5EF4-FFF2-40B4-BE49-F238E27FC236}">
                <a16:creationId xmlns:a16="http://schemas.microsoft.com/office/drawing/2014/main" id="{826A9614-8686-DADF-38DB-2929DFA78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27979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A649C03A-ED0E-5B7C-4758-F59EBD680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>
            <a:extLst>
              <a:ext uri="{FF2B5EF4-FFF2-40B4-BE49-F238E27FC236}">
                <a16:creationId xmlns:a16="http://schemas.microsoft.com/office/drawing/2014/main" id="{DDA61938-DFCE-3262-8271-14F0A57D4C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3" name="Google Shape;363;g6f1e06518f_0_107:notes">
            <a:extLst>
              <a:ext uri="{FF2B5EF4-FFF2-40B4-BE49-F238E27FC236}">
                <a16:creationId xmlns:a16="http://schemas.microsoft.com/office/drawing/2014/main" id="{77B834D1-D482-0E8F-18BD-44AC86A1FD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2654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Eletrodos externos ligado a um amplificador ajustado com ganho 10 a um conversor A/D de 12 bits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pt-BR" dirty="0"/>
          </a:p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</a:rPr>
              <a:t>Descrever todos componentes, do eletrodo ao plotter</a:t>
            </a:r>
          </a:p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</a:rPr>
              <a:t>Por exemplo, Amplificador de ganho programável EI-1040 (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</a:rPr>
              <a:t>labjack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</a:rPr>
              <a:t>), neste senário, com ganho 10x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3848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Eletrodos externos ligado a um amplificador ajustado com ganho 10 a um conversor A/D de 12 bits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pt-BR" dirty="0"/>
          </a:p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</a:rPr>
              <a:t>Descrever todos componentes, do eletrodo ao plotter</a:t>
            </a:r>
          </a:p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</a:rPr>
              <a:t>Por exemplo, Amplificador de ganho programável EI-1040 (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</a:rPr>
              <a:t>labjack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</a:rPr>
              <a:t>), neste senário, com ganho 10x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33032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Um experimento com uma amplitude de 100 a 150 </a:t>
            </a:r>
            <a:r>
              <a:rPr lang="pt-BR" dirty="0" err="1"/>
              <a:t>mv</a:t>
            </a:r>
            <a:endParaRPr dirty="0"/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24067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A8F8C83F-0F9B-EC19-310B-991247DF8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>
            <a:extLst>
              <a:ext uri="{FF2B5EF4-FFF2-40B4-BE49-F238E27FC236}">
                <a16:creationId xmlns:a16="http://schemas.microsoft.com/office/drawing/2014/main" id="{A57478E6-1848-049F-1AFF-03948756CA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Um experimento com uma amplitude de 100 a 150 </a:t>
            </a:r>
            <a:r>
              <a:rPr lang="pt-BR" dirty="0" err="1"/>
              <a:t>mv</a:t>
            </a:r>
            <a:endParaRPr dirty="0"/>
          </a:p>
        </p:txBody>
      </p:sp>
      <p:sp>
        <p:nvSpPr>
          <p:cNvPr id="363" name="Google Shape;363;g6f1e06518f_0_107:notes">
            <a:extLst>
              <a:ext uri="{FF2B5EF4-FFF2-40B4-BE49-F238E27FC236}">
                <a16:creationId xmlns:a16="http://schemas.microsoft.com/office/drawing/2014/main" id="{55ADCE5E-9FAC-10BE-556C-99E0F57D39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1959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Os </a:t>
            </a:r>
            <a:r>
              <a:rPr lang="pt-BR" dirty="0" err="1"/>
              <a:t>PAs</a:t>
            </a:r>
            <a:r>
              <a:rPr lang="pt-BR" dirty="0"/>
              <a:t> são sinais elétricos rápidos e </a:t>
            </a:r>
            <a:r>
              <a:rPr lang="pt-BR" dirty="0" err="1"/>
              <a:t>autopropagantes</a:t>
            </a:r>
            <a:r>
              <a:rPr lang="pt-BR" dirty="0"/>
              <a:t> gerados por despolarização da membrana celular em resposta a estímulos como toque, temperatura ou luz. Esse processo envolve a movimentação de íons (Ca²⁺, Cl⁻ e K⁺) pela membrana e permite que o sinal percorra longas distâncias dentro da planta. Os </a:t>
            </a:r>
            <a:r>
              <a:rPr lang="pt-BR" dirty="0" err="1"/>
              <a:t>PAs</a:t>
            </a:r>
            <a:r>
              <a:rPr lang="pt-BR" dirty="0"/>
              <a:t> regulam respostas rápidas, como movimentos de folhas em </a:t>
            </a:r>
            <a:r>
              <a:rPr lang="pt-BR" b="1" dirty="0"/>
              <a:t>Mimosa pudica</a:t>
            </a:r>
            <a:r>
              <a:rPr lang="pt-BR" dirty="0"/>
              <a:t>, e podem ser transmitidos por </a:t>
            </a:r>
            <a:r>
              <a:rPr lang="pt-BR" dirty="0" err="1"/>
              <a:t>plasmodesmos</a:t>
            </a:r>
            <a:r>
              <a:rPr lang="pt-BR" dirty="0"/>
              <a:t> e floema para atingir células distantes.</a:t>
            </a:r>
            <a:endParaRPr dirty="0"/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58156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A8F8C83F-0F9B-EC19-310B-991247DF8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>
            <a:extLst>
              <a:ext uri="{FF2B5EF4-FFF2-40B4-BE49-F238E27FC236}">
                <a16:creationId xmlns:a16="http://schemas.microsoft.com/office/drawing/2014/main" id="{A57478E6-1848-049F-1AFF-03948756CA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Um experimento com uma amplitude de 100 a 150 </a:t>
            </a:r>
            <a:r>
              <a:rPr lang="pt-BR" dirty="0" err="1"/>
              <a:t>mv</a:t>
            </a:r>
            <a:endParaRPr dirty="0"/>
          </a:p>
        </p:txBody>
      </p:sp>
      <p:sp>
        <p:nvSpPr>
          <p:cNvPr id="363" name="Google Shape;363;g6f1e06518f_0_107:notes">
            <a:extLst>
              <a:ext uri="{FF2B5EF4-FFF2-40B4-BE49-F238E27FC236}">
                <a16:creationId xmlns:a16="http://schemas.microsoft.com/office/drawing/2014/main" id="{55ADCE5E-9FAC-10BE-556C-99E0F57D39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30408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A8F8C83F-0F9B-EC19-310B-991247DF8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>
            <a:extLst>
              <a:ext uri="{FF2B5EF4-FFF2-40B4-BE49-F238E27FC236}">
                <a16:creationId xmlns:a16="http://schemas.microsoft.com/office/drawing/2014/main" id="{A57478E6-1848-049F-1AFF-03948756CA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Um experimento com uma amplitude de 100 a 150 </a:t>
            </a:r>
            <a:r>
              <a:rPr lang="pt-BR" dirty="0" err="1"/>
              <a:t>mv</a:t>
            </a:r>
            <a:endParaRPr dirty="0"/>
          </a:p>
        </p:txBody>
      </p:sp>
      <p:sp>
        <p:nvSpPr>
          <p:cNvPr id="363" name="Google Shape;363;g6f1e06518f_0_107:notes">
            <a:extLst>
              <a:ext uri="{FF2B5EF4-FFF2-40B4-BE49-F238E27FC236}">
                <a16:creationId xmlns:a16="http://schemas.microsoft.com/office/drawing/2014/main" id="{55ADCE5E-9FAC-10BE-556C-99E0F57D39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49798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A8F8C83F-0F9B-EC19-310B-991247DF8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>
            <a:extLst>
              <a:ext uri="{FF2B5EF4-FFF2-40B4-BE49-F238E27FC236}">
                <a16:creationId xmlns:a16="http://schemas.microsoft.com/office/drawing/2014/main" id="{A57478E6-1848-049F-1AFF-03948756CA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Um experimento com uma amplitude de 100 a 150 </a:t>
            </a:r>
            <a:r>
              <a:rPr lang="pt-BR" dirty="0" err="1"/>
              <a:t>mv</a:t>
            </a:r>
            <a:endParaRPr dirty="0"/>
          </a:p>
        </p:txBody>
      </p:sp>
      <p:sp>
        <p:nvSpPr>
          <p:cNvPr id="363" name="Google Shape;363;g6f1e06518f_0_107:notes">
            <a:extLst>
              <a:ext uri="{FF2B5EF4-FFF2-40B4-BE49-F238E27FC236}">
                <a16:creationId xmlns:a16="http://schemas.microsoft.com/office/drawing/2014/main" id="{55ADCE5E-9FAC-10BE-556C-99E0F57D39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75646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A8F8C83F-0F9B-EC19-310B-991247DF8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>
            <a:extLst>
              <a:ext uri="{FF2B5EF4-FFF2-40B4-BE49-F238E27FC236}">
                <a16:creationId xmlns:a16="http://schemas.microsoft.com/office/drawing/2014/main" id="{A57478E6-1848-049F-1AFF-03948756CA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Um experimento com uma amplitude de 100 a 150 </a:t>
            </a:r>
            <a:r>
              <a:rPr lang="pt-BR" dirty="0" err="1"/>
              <a:t>mv</a:t>
            </a:r>
            <a:endParaRPr dirty="0"/>
          </a:p>
        </p:txBody>
      </p:sp>
      <p:sp>
        <p:nvSpPr>
          <p:cNvPr id="363" name="Google Shape;363;g6f1e06518f_0_107:notes">
            <a:extLst>
              <a:ext uri="{FF2B5EF4-FFF2-40B4-BE49-F238E27FC236}">
                <a16:creationId xmlns:a16="http://schemas.microsoft.com/office/drawing/2014/main" id="{55ADCE5E-9FAC-10BE-556C-99E0F57D39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35810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A8F8C83F-0F9B-EC19-310B-991247DF8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>
            <a:extLst>
              <a:ext uri="{FF2B5EF4-FFF2-40B4-BE49-F238E27FC236}">
                <a16:creationId xmlns:a16="http://schemas.microsoft.com/office/drawing/2014/main" id="{A57478E6-1848-049F-1AFF-03948756CA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Um experimento com uma amplitude de 100 a 150 </a:t>
            </a:r>
            <a:r>
              <a:rPr lang="pt-BR" dirty="0" err="1"/>
              <a:t>mv</a:t>
            </a:r>
            <a:endParaRPr dirty="0"/>
          </a:p>
        </p:txBody>
      </p:sp>
      <p:sp>
        <p:nvSpPr>
          <p:cNvPr id="363" name="Google Shape;363;g6f1e06518f_0_107:notes">
            <a:extLst>
              <a:ext uri="{FF2B5EF4-FFF2-40B4-BE49-F238E27FC236}">
                <a16:creationId xmlns:a16="http://schemas.microsoft.com/office/drawing/2014/main" id="{55ADCE5E-9FAC-10BE-556C-99E0F57D39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6056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A8F8C83F-0F9B-EC19-310B-991247DF8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>
            <a:extLst>
              <a:ext uri="{FF2B5EF4-FFF2-40B4-BE49-F238E27FC236}">
                <a16:creationId xmlns:a16="http://schemas.microsoft.com/office/drawing/2014/main" id="{A57478E6-1848-049F-1AFF-03948756CA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Um experimento com uma amplitude de 100 a 150 </a:t>
            </a:r>
            <a:r>
              <a:rPr lang="pt-BR" dirty="0" err="1"/>
              <a:t>mv</a:t>
            </a:r>
            <a:endParaRPr dirty="0"/>
          </a:p>
        </p:txBody>
      </p:sp>
      <p:sp>
        <p:nvSpPr>
          <p:cNvPr id="363" name="Google Shape;363;g6f1e06518f_0_107:notes">
            <a:extLst>
              <a:ext uri="{FF2B5EF4-FFF2-40B4-BE49-F238E27FC236}">
                <a16:creationId xmlns:a16="http://schemas.microsoft.com/office/drawing/2014/main" id="{55ADCE5E-9FAC-10BE-556C-99E0F57D39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18420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AE2235AA-BB06-9953-61BE-42D421EAC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>
            <a:extLst>
              <a:ext uri="{FF2B5EF4-FFF2-40B4-BE49-F238E27FC236}">
                <a16:creationId xmlns:a16="http://schemas.microsoft.com/office/drawing/2014/main" id="{106B0152-9F33-9038-8DE0-4F178E30D7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3" name="Google Shape;363;g6f1e06518f_0_107:notes">
            <a:extLst>
              <a:ext uri="{FF2B5EF4-FFF2-40B4-BE49-F238E27FC236}">
                <a16:creationId xmlns:a16="http://schemas.microsoft.com/office/drawing/2014/main" id="{9FE728D1-F5F2-A65C-83B3-3BF264766D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15409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AE2235AA-BB06-9953-61BE-42D421EAC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>
            <a:extLst>
              <a:ext uri="{FF2B5EF4-FFF2-40B4-BE49-F238E27FC236}">
                <a16:creationId xmlns:a16="http://schemas.microsoft.com/office/drawing/2014/main" id="{106B0152-9F33-9038-8DE0-4F178E30D7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1" dirty="0"/>
              <a:t>Desafios:</a:t>
            </a:r>
            <a:r>
              <a:rPr lang="pt-BR" dirty="0"/>
              <a:t> A coleta de sinais bioelétricos (PA e PV) foi comprometida por ruídos externos, afetando a precisão dos dados.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1" dirty="0"/>
              <a:t>Propostas de solução:</a:t>
            </a:r>
            <a:r>
              <a:rPr lang="pt-BR" dirty="0"/>
              <a:t> Desenvolvimento de circuitos especializados para aquisição de sinais com maior acurácia, baixo custo e consumo de energia.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1" dirty="0"/>
              <a:t>Melhorias técnicas:</a:t>
            </a:r>
            <a:r>
              <a:rPr lang="pt-BR" dirty="0"/>
              <a:t> Uso de componentes eletrônicos modernos, simulações, prototipagem e placas de circuito impresso para reduzir interferências.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1" dirty="0"/>
              <a:t>Integração futura:</a:t>
            </a:r>
            <a:r>
              <a:rPr lang="pt-BR" dirty="0"/>
              <a:t> Combinar o circuito especializado com o sistema automatizado existente para correlacionar variáveis ambientais e sinais bioelétricos.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1" dirty="0"/>
              <a:t>Impacto esperado:</a:t>
            </a:r>
            <a:r>
              <a:rPr lang="pt-BR" dirty="0"/>
              <a:t> Maior confiabilidade nas medições e expansão do sistema para estudos mais avançados em biotecnologia e agricultura de precisão.</a:t>
            </a:r>
            <a:endParaRPr dirty="0"/>
          </a:p>
        </p:txBody>
      </p:sp>
      <p:sp>
        <p:nvSpPr>
          <p:cNvPr id="363" name="Google Shape;363;g6f1e06518f_0_107:notes">
            <a:extLst>
              <a:ext uri="{FF2B5EF4-FFF2-40B4-BE49-F238E27FC236}">
                <a16:creationId xmlns:a16="http://schemas.microsoft.com/office/drawing/2014/main" id="{9FE728D1-F5F2-A65C-83B3-3BF264766D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71319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16161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2167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Os </a:t>
            </a:r>
            <a:r>
              <a:rPr lang="pt-BR" dirty="0" err="1"/>
              <a:t>PVs</a:t>
            </a:r>
            <a:r>
              <a:rPr lang="pt-BR" dirty="0"/>
              <a:t>, em contraste, são sinais elétricos de propagação mais lenta, com amplitudes variáveis e não </a:t>
            </a:r>
            <a:r>
              <a:rPr lang="pt-BR" dirty="0" err="1"/>
              <a:t>autopropagantes</a:t>
            </a:r>
            <a:r>
              <a:rPr lang="pt-BR" dirty="0"/>
              <a:t>. Eles são geralmente desencadeados por estímulos mais intensos, como ferimentos ou estresse ambiental, e se espalham localmente por ondas hidráulicas no xilema. Os </a:t>
            </a:r>
            <a:r>
              <a:rPr lang="pt-BR" dirty="0" err="1"/>
              <a:t>PVs</a:t>
            </a:r>
            <a:r>
              <a:rPr lang="pt-BR" dirty="0"/>
              <a:t> são essenciais em respostas adaptativas e podem alterar processos fisiológicos em diversas regiões da planta.</a:t>
            </a:r>
            <a:endParaRPr dirty="0"/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36844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98540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79295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45750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FEFE0A3A-2FEB-4911-FF98-EBE14A450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>
            <a:extLst>
              <a:ext uri="{FF2B5EF4-FFF2-40B4-BE49-F238E27FC236}">
                <a16:creationId xmlns:a16="http://schemas.microsoft.com/office/drawing/2014/main" id="{D1F978E9-3F36-A879-0058-2A774F9676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3" name="Google Shape;363;g6f1e06518f_0_107:notes">
            <a:extLst>
              <a:ext uri="{FF2B5EF4-FFF2-40B4-BE49-F238E27FC236}">
                <a16:creationId xmlns:a16="http://schemas.microsoft.com/office/drawing/2014/main" id="{A4744D69-712C-C2BC-7145-9D47C9CFB7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144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Os potenciais de ação espontâneos (</a:t>
            </a:r>
            <a:r>
              <a:rPr lang="pt-BR" dirty="0" err="1"/>
              <a:t>SAPs</a:t>
            </a:r>
            <a:r>
              <a:rPr lang="pt-BR" dirty="0"/>
              <a:t>) são sinais elétricos gerados na ausência de estímulos externos intencionais. Eles ocorrem devido a fatores intrínsecos das plantas, como flutuações nas condições ambientais ou ritmos circadianos, e apresentam frequência ajustável de acordo com o ambiente. Esses sinais podem propagar-se rapidamente por longas distâncias e têm associação com mecanismos internos de resposta e regulação, como mudanças na membrana celular e transporte de íons.</a:t>
            </a:r>
            <a:endParaRPr dirty="0"/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3116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No contexto histórico, o primeiro registro dos potenciais de ação (</a:t>
            </a:r>
            <a:r>
              <a:rPr lang="pt-BR" dirty="0" err="1"/>
              <a:t>APs</a:t>
            </a:r>
            <a:r>
              <a:rPr lang="pt-BR" dirty="0"/>
              <a:t>) foi documentado por Darwin em 1875, conforme citado por </a:t>
            </a:r>
            <a:r>
              <a:rPr lang="pt-BR" dirty="0" err="1"/>
              <a:t>Stahlberg</a:t>
            </a:r>
            <a:r>
              <a:rPr lang="pt-BR" dirty="0"/>
              <a:t> em 2020. Esse marco inicial abriu caminho para o estudo da </a:t>
            </a:r>
            <a:r>
              <a:rPr lang="pt-BR" dirty="0" err="1"/>
              <a:t>bioeletricidade</a:t>
            </a:r>
            <a:r>
              <a:rPr lang="pt-BR" dirty="0"/>
              <a:t> em plantas. Com o passar do tempo, houve uma evolução significativa na tecnologia de controle ambiental, como destacado por Wang et al. (2009), que desenvolveram sistemas avançados para monitoramento simultâneo de múltiplos fatores ambientais e sinais elétricos em estufas. Essa integração tecnológica permitiu análises mais precisas das interações entre estímulos ambientais e respostas das plantas, marcando uma importante etapa no avanço da ciência e na aplicação prática desses conceitos."</a:t>
            </a:r>
            <a:endParaRPr dirty="0"/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9416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noProof="0" dirty="0"/>
              <a:t>A mimosa pudica possui </a:t>
            </a:r>
            <a:r>
              <a:rPr lang="pt-BR" noProof="0" dirty="0" err="1"/>
              <a:t>mecanossensores</a:t>
            </a:r>
            <a:r>
              <a:rPr lang="pt-BR" baseline="0" noProof="0" dirty="0"/>
              <a:t> altamente sensíveis que detectam qualquer estimulo mecânico com eficiência.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aseline="0" noProof="0" dirty="0"/>
              <a:t>Por conta de seus canais iônicos possuírem uma maior densidade nas membranas plasmáticas das células, a entrada e saída de </a:t>
            </a:r>
            <a:r>
              <a:rPr lang="pt-BR" baseline="0" noProof="0" dirty="0" err="1"/>
              <a:t>ions</a:t>
            </a:r>
            <a:r>
              <a:rPr lang="pt-BR" baseline="0" noProof="0" dirty="0"/>
              <a:t> é extremamente rápida na fase de despolarização.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noProof="0" dirty="0"/>
              <a:t>Apesar</a:t>
            </a:r>
            <a:r>
              <a:rPr lang="pt-BR" baseline="0" noProof="0" dirty="0"/>
              <a:t> de parecer demorado a fase de </a:t>
            </a:r>
            <a:r>
              <a:rPr lang="pt-BR" baseline="0" noProof="0" dirty="0" err="1"/>
              <a:t>repolarização</a:t>
            </a:r>
            <a:r>
              <a:rPr lang="pt-BR" baseline="0" noProof="0" dirty="0"/>
              <a:t> que dura entorno de alguns minutos até horas, comparado com a </a:t>
            </a:r>
            <a:r>
              <a:rPr lang="pt-BR" baseline="0" noProof="0" dirty="0" err="1"/>
              <a:t>Venus</a:t>
            </a:r>
            <a:r>
              <a:rPr lang="pt-BR" baseline="0" noProof="0" dirty="0"/>
              <a:t> </a:t>
            </a:r>
            <a:r>
              <a:rPr lang="pt-BR" baseline="0" noProof="0" dirty="0" err="1"/>
              <a:t>flytrap</a:t>
            </a:r>
            <a:r>
              <a:rPr lang="pt-BR" baseline="0" noProof="0" dirty="0"/>
              <a:t> que também é comumente usada em experimentos, demora até dias.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noProof="0" dirty="0"/>
              <a:t>O PEDOT (polímero</a:t>
            </a:r>
            <a:r>
              <a:rPr lang="pt-BR" baseline="0" noProof="0" dirty="0"/>
              <a:t> para melhorar </a:t>
            </a:r>
            <a:r>
              <a:rPr lang="pt-BR" baseline="0" noProof="0" dirty="0" err="1"/>
              <a:t>melhorar</a:t>
            </a:r>
            <a:r>
              <a:rPr lang="pt-BR" baseline="0" noProof="0" dirty="0"/>
              <a:t> a captação do sinal elétrico) é basicamente obrigatório em experimentos que não utilizam a mimosa pudica, vênus </a:t>
            </a:r>
            <a:r>
              <a:rPr lang="pt-BR" baseline="0" noProof="0" dirty="0" err="1"/>
              <a:t>flytrap</a:t>
            </a:r>
            <a:r>
              <a:rPr lang="pt-BR" baseline="0" noProof="0" dirty="0"/>
              <a:t> e etc. Isso acontece porque a mimosa tem a capacidade natural de gerar e transmitir sinais robustos.</a:t>
            </a:r>
            <a:endParaRPr lang="pt-BR" noProof="0" dirty="0"/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9246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1522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e0651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3" name="Google Shape;363;g6f1e0651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9826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9" r:id="rId2"/>
    <p:sldLayoutId id="214748367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backyardbrains.com/experiments/Plants_SensitiveMimosaPudica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-25400" y="411827"/>
            <a:ext cx="9169400" cy="1508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ctr">
              <a:buNone/>
            </a:pPr>
            <a:r>
              <a:rPr lang="pt-PT" sz="4000" b="1" dirty="0">
                <a:solidFill>
                  <a:srgbClr val="1F497D"/>
                </a:solidFill>
                <a:latin typeface="Calibri"/>
                <a:ea typeface="Calibri"/>
                <a:cs typeface="Calibri"/>
              </a:rPr>
              <a:t>DESENVOLVIMENTO DE UMA ESTUFA PARA ESTUDOS DE POTENCIAL DE A</a:t>
            </a:r>
            <a:r>
              <a:rPr lang="pt-BR" sz="4000" b="1" dirty="0">
                <a:solidFill>
                  <a:srgbClr val="1F497D"/>
                </a:solidFill>
                <a:latin typeface="Calibri"/>
                <a:ea typeface="Calibri"/>
                <a:cs typeface="Calibri"/>
              </a:rPr>
              <a:t>ÇÃO E POTENCIAL DE VARIAÇÃO EM PLANTAS</a:t>
            </a:r>
          </a:p>
        </p:txBody>
      </p:sp>
      <p:pic>
        <p:nvPicPr>
          <p:cNvPr id="136" name="Google Shape;136;p26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3697"/>
            <a:ext cx="9144000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6" descr="BestGroupLogo-Azul_3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5400" y="4893468"/>
            <a:ext cx="9169400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/>
        </p:nvSpPr>
        <p:spPr>
          <a:xfrm>
            <a:off x="336900" y="2097633"/>
            <a:ext cx="8241600" cy="13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João Marcos Alves Aleixo Moreira</a:t>
            </a: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20201003300846@pucgo.edu.br</a:t>
            </a:r>
            <a:endParaRPr lang="pt-BR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2020.1.0033.0084-6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451200" y="3929800"/>
            <a:ext cx="82416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Goiânia, 13 de dezembro</a:t>
            </a:r>
            <a:r>
              <a:rPr lang="pt-B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20</a:t>
            </a:r>
            <a:r>
              <a:rPr lang="pt-B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r>
              <a:rPr lang="pt-B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152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 descr="BestGroupLogo-Azul_3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 txBox="1"/>
          <p:nvPr/>
        </p:nvSpPr>
        <p:spPr>
          <a:xfrm>
            <a:off x="-296041" y="283020"/>
            <a:ext cx="8241600" cy="93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1.5 – </a:t>
            </a:r>
            <a:r>
              <a:rPr lang="en-US" sz="2800" b="1" dirty="0" err="1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Despolariza</a:t>
            </a:r>
            <a:r>
              <a:rPr lang="pt-BR" sz="2800" b="1" dirty="0" err="1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ção</a:t>
            </a:r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 e </a:t>
            </a:r>
            <a:r>
              <a:rPr lang="pt-BR" sz="2800" b="1" dirty="0" err="1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repolarização</a:t>
            </a:r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 das células </a:t>
            </a:r>
            <a:endParaRPr sz="1600" dirty="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10</a:t>
            </a:fld>
            <a:endParaRPr dirty="0"/>
          </a:p>
        </p:txBody>
      </p:sp>
      <p:sp>
        <p:nvSpPr>
          <p:cNvPr id="4" name="CaixaDeTexto 3"/>
          <p:cNvSpPr txBox="1"/>
          <p:nvPr/>
        </p:nvSpPr>
        <p:spPr>
          <a:xfrm>
            <a:off x="3010849" y="3847798"/>
            <a:ext cx="3118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 modificado de </a:t>
            </a:r>
            <a:r>
              <a:rPr lang="pt-BR" dirty="0" err="1"/>
              <a:t>backyardbrains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97919B-AC36-2681-92BC-3DFDBE5FB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08" y="927496"/>
            <a:ext cx="4507407" cy="284419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72CE7D9-A0A7-D808-CA52-9573056B1F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4070" y="984721"/>
            <a:ext cx="4522722" cy="27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48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3047307" y="4931507"/>
            <a:ext cx="3463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 modificado de </a:t>
            </a:r>
            <a:r>
              <a:rPr lang="pt-BR" sz="1200" dirty="0" err="1"/>
              <a:t>backyardbrains</a:t>
            </a:r>
            <a:endParaRPr lang="en-US" sz="1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000" y="0"/>
            <a:ext cx="6016459" cy="498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4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12</a:t>
            </a:fld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35002" cy="515913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148" y="2154036"/>
            <a:ext cx="4190852" cy="121439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5296377" y="4281263"/>
            <a:ext cx="3942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 modificado de: </a:t>
            </a:r>
            <a:r>
              <a:rPr lang="pt-BR" dirty="0" err="1"/>
              <a:t>Hagihara</a:t>
            </a:r>
            <a:r>
              <a:rPr lang="pt-BR" dirty="0"/>
              <a:t> e Toyota (2020)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52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5"/>
          <p:cNvSpPr txBox="1"/>
          <p:nvPr/>
        </p:nvSpPr>
        <p:spPr>
          <a:xfrm>
            <a:off x="323557" y="403864"/>
            <a:ext cx="7594648" cy="93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1.6 – Trabalhos Relacionados</a:t>
            </a:r>
          </a:p>
          <a:p>
            <a:pPr lvl="0" algn="just"/>
            <a:endParaRPr sz="1600" dirty="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38194" y="469714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13</a:t>
            </a:fld>
            <a:endParaRPr dirty="0"/>
          </a:p>
        </p:txBody>
      </p:sp>
      <p:sp>
        <p:nvSpPr>
          <p:cNvPr id="11" name="Google Shape;370;p45"/>
          <p:cNvSpPr txBox="1"/>
          <p:nvPr/>
        </p:nvSpPr>
        <p:spPr>
          <a:xfrm>
            <a:off x="779210" y="942867"/>
            <a:ext cx="8519533" cy="1903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marL="457200" lvl="0" algn="just"/>
            <a:endParaRPr lang="pt-BR" sz="2400" i="1" dirty="0"/>
          </a:p>
          <a:p>
            <a:pPr marL="8001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Lobo </a:t>
            </a:r>
            <a:r>
              <a:rPr lang="pt-BR" sz="2400" i="1" dirty="0"/>
              <a:t>et al</a:t>
            </a:r>
            <a:r>
              <a:rPr lang="pt-BR" sz="2400" dirty="0"/>
              <a:t>. (2023);</a:t>
            </a:r>
          </a:p>
          <a:p>
            <a:pPr marL="800100" lvl="0" indent="-342900" algn="just">
              <a:buFont typeface="Arial" panose="020B0604020202020204" pitchFamily="34" charset="0"/>
              <a:buChar char="•"/>
            </a:pPr>
            <a:endParaRPr lang="pt-BR" sz="2400" i="1" dirty="0"/>
          </a:p>
          <a:p>
            <a:pPr marL="800100" lvl="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Wang </a:t>
            </a:r>
            <a:r>
              <a:rPr lang="pt-BR" sz="2400" i="1" dirty="0"/>
              <a:t>et al.</a:t>
            </a:r>
            <a:r>
              <a:rPr lang="pt-BR" sz="2400" dirty="0"/>
              <a:t> (2009);</a:t>
            </a:r>
          </a:p>
          <a:p>
            <a:pPr marL="800100" lvl="0" indent="-34290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800100" lvl="0" indent="-342900" algn="just">
              <a:buFont typeface="Arial" panose="020B0604020202020204" pitchFamily="34" charset="0"/>
              <a:buChar char="•"/>
            </a:pPr>
            <a:r>
              <a:rPr lang="pt-BR" sz="2400" dirty="0" err="1"/>
              <a:t>Chatterjee</a:t>
            </a:r>
            <a:r>
              <a:rPr lang="pt-BR" sz="2400" dirty="0"/>
              <a:t> (2017).</a:t>
            </a:r>
          </a:p>
          <a:p>
            <a:pPr marL="800100" lvl="0" indent="-342900" algn="just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3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861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 descr="BestGroupLogo-Azul_3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 txBox="1"/>
          <p:nvPr/>
        </p:nvSpPr>
        <p:spPr>
          <a:xfrm>
            <a:off x="189914" y="150646"/>
            <a:ext cx="7763460" cy="93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1.7.1 – Problema</a:t>
            </a:r>
            <a:endParaRPr sz="1600" dirty="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14</a:t>
            </a:fld>
            <a:endParaRPr dirty="0"/>
          </a:p>
        </p:txBody>
      </p:sp>
      <p:sp>
        <p:nvSpPr>
          <p:cNvPr id="11" name="Google Shape;370;p45"/>
          <p:cNvSpPr txBox="1"/>
          <p:nvPr/>
        </p:nvSpPr>
        <p:spPr>
          <a:xfrm>
            <a:off x="471780" y="462108"/>
            <a:ext cx="7232754" cy="93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endParaRPr lang="pt-BR" sz="2000" dirty="0"/>
          </a:p>
          <a:p>
            <a:r>
              <a:rPr lang="pt-BR" sz="2000" dirty="0"/>
              <a:t>O controle de variáveis ambientais, como luz, temperatura e umidade do solo, é crucial para entender os mecanismos das plantas.</a:t>
            </a:r>
          </a:p>
        </p:txBody>
      </p:sp>
    </p:spTree>
    <p:extLst>
      <p:ext uri="{BB962C8B-B14F-4D97-AF65-F5344CB8AC3E}">
        <p14:creationId xmlns:p14="http://schemas.microsoft.com/office/powerpoint/2010/main" val="1087166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 descr="BestGroupLogo-Azul_3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 txBox="1"/>
          <p:nvPr/>
        </p:nvSpPr>
        <p:spPr>
          <a:xfrm>
            <a:off x="-288226" y="150646"/>
            <a:ext cx="8241600" cy="93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1.7.2 – Hipóteses</a:t>
            </a:r>
            <a:endParaRPr sz="1600" dirty="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15</a:t>
            </a:fld>
            <a:endParaRPr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44549" y="1185136"/>
            <a:ext cx="70359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Construir</a:t>
            </a:r>
            <a:r>
              <a:rPr kumimoji="0" lang="en-US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um</a:t>
            </a:r>
            <a:r>
              <a:rPr kumimoji="0" lang="en-US" altLang="pt-BR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pt-BR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sistema</a:t>
            </a:r>
            <a:r>
              <a:rPr kumimoji="0" lang="en-US" altLang="pt-BR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pt-BR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automatizado</a:t>
            </a:r>
            <a:r>
              <a:rPr kumimoji="0" lang="en-US" altLang="pt-BR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;</a:t>
            </a:r>
            <a:endParaRPr kumimoji="0" lang="en-US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Controlar simultaneamente luz, temperatura e umidade do solo;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Coletar dados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bioelétricos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em tempo real. </a:t>
            </a:r>
          </a:p>
        </p:txBody>
      </p:sp>
    </p:spTree>
    <p:extLst>
      <p:ext uri="{BB962C8B-B14F-4D97-AF65-F5344CB8AC3E}">
        <p14:creationId xmlns:p14="http://schemas.microsoft.com/office/powerpoint/2010/main" val="2153809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 descr="BestGroupLogo-Azul_3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 txBox="1"/>
          <p:nvPr/>
        </p:nvSpPr>
        <p:spPr>
          <a:xfrm>
            <a:off x="183041" y="319458"/>
            <a:ext cx="8241600" cy="93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1.7.3 – Justificativas</a:t>
            </a:r>
            <a:endParaRPr sz="1600" dirty="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16</a:t>
            </a:fld>
            <a:endParaRPr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20890" y="1097450"/>
            <a:ext cx="749808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pt-BR" alt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Importância da Estufa Automatizada</a:t>
            </a:r>
            <a:r>
              <a:rPr lang="pt-BR" altLang="pt-BR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pt-BR" sz="1800" dirty="0"/>
              <a:t>Wang et al (2009);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pt-BR" altLang="pt-B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pt-BR" alt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Avanços Científicos</a:t>
            </a:r>
            <a:r>
              <a:rPr lang="pt-BR" altLang="pt-BR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pt-BR" sz="1800" dirty="0"/>
              <a:t>Wang et al (2009);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sz="1800" dirty="0"/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pt-BR" sz="1800" dirty="0"/>
              <a:t>O sistema automatizado permite o controle de variáveis ambientais, independentemente das condições climáticas externas.</a:t>
            </a:r>
          </a:p>
        </p:txBody>
      </p:sp>
    </p:spTree>
    <p:extLst>
      <p:ext uri="{BB962C8B-B14F-4D97-AF65-F5344CB8AC3E}">
        <p14:creationId xmlns:p14="http://schemas.microsoft.com/office/powerpoint/2010/main" val="570908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 txBox="1"/>
          <p:nvPr/>
        </p:nvSpPr>
        <p:spPr>
          <a:xfrm>
            <a:off x="-111648" y="262425"/>
            <a:ext cx="8241600" cy="93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</a:rPr>
              <a:t>2 </a:t>
            </a:r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– Projeto</a:t>
            </a:r>
            <a:endParaRPr sz="1600" dirty="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17</a:t>
            </a:fld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247A82A-ED41-ED4C-CB52-254775B63FFC}"/>
              </a:ext>
            </a:extLst>
          </p:cNvPr>
          <p:cNvSpPr txBox="1"/>
          <p:nvPr/>
        </p:nvSpPr>
        <p:spPr>
          <a:xfrm>
            <a:off x="365075" y="940146"/>
            <a:ext cx="569350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1"/>
            <a:r>
              <a:rPr lang="pt-BR" sz="2400" b="1" dirty="0">
                <a:solidFill>
                  <a:schemeClr val="dk2"/>
                </a:solidFill>
                <a:latin typeface="Calibri"/>
                <a:cs typeface="Calibri"/>
              </a:rPr>
              <a:t>2.1 - Cultivo da Mimosa Pudica</a:t>
            </a:r>
          </a:p>
          <a:p>
            <a:pPr marL="571500" lvl="1"/>
            <a:endParaRPr lang="pt-BR" sz="20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pt-BR" sz="2000" dirty="0"/>
              <a:t>Transplante de mudas não funcionou;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pt-BR" sz="2000" dirty="0"/>
              <a:t>Taxa de germinação das sementes muito baixa;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pt-BR" sz="2000" dirty="0"/>
              <a:t>Taxa de sobrevivência muito baixa;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pt-BR" sz="2000" dirty="0"/>
              <a:t>Dormência em períodos de seca, baixa humidade, luminosidade e temperatura;</a:t>
            </a:r>
          </a:p>
        </p:txBody>
      </p:sp>
    </p:spTree>
    <p:extLst>
      <p:ext uri="{BB962C8B-B14F-4D97-AF65-F5344CB8AC3E}">
        <p14:creationId xmlns:p14="http://schemas.microsoft.com/office/powerpoint/2010/main" val="1767388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6BC0A5B7-1494-12E6-5EA0-B47EBE4A9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>
            <a:extLst>
              <a:ext uri="{FF2B5EF4-FFF2-40B4-BE49-F238E27FC236}">
                <a16:creationId xmlns:a16="http://schemas.microsoft.com/office/drawing/2014/main" id="{6C383F70-DFF8-3A0F-E005-A987CCE916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>
            <a:extLst>
              <a:ext uri="{FF2B5EF4-FFF2-40B4-BE49-F238E27FC236}">
                <a16:creationId xmlns:a16="http://schemas.microsoft.com/office/drawing/2014/main" id="{342A60BD-695D-4D65-874E-774253E29A96}"/>
              </a:ext>
            </a:extLst>
          </p:cNvPr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>
            <a:extLst>
              <a:ext uri="{FF2B5EF4-FFF2-40B4-BE49-F238E27FC236}">
                <a16:creationId xmlns:a16="http://schemas.microsoft.com/office/drawing/2014/main" id="{E6AF7219-6AAF-8F8C-D258-1374E2FC74F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>
            <a:extLst>
              <a:ext uri="{FF2B5EF4-FFF2-40B4-BE49-F238E27FC236}">
                <a16:creationId xmlns:a16="http://schemas.microsoft.com/office/drawing/2014/main" id="{F2C742DA-1994-BF89-6FC1-20E10C5019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>
            <a:extLst>
              <a:ext uri="{FF2B5EF4-FFF2-40B4-BE49-F238E27FC236}">
                <a16:creationId xmlns:a16="http://schemas.microsoft.com/office/drawing/2014/main" id="{AAE5874F-DE2B-5013-EE6C-97672BE4B5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18</a:t>
            </a:fld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8BA404A-2AF0-1CEC-FED0-F39DD55B4310}"/>
              </a:ext>
            </a:extLst>
          </p:cNvPr>
          <p:cNvSpPr txBox="1"/>
          <p:nvPr/>
        </p:nvSpPr>
        <p:spPr>
          <a:xfrm>
            <a:off x="-314864" y="256311"/>
            <a:ext cx="5693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1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</a:rPr>
              <a:t>2.1 - Cultivo da Mimosa Pudica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F72845A-6A06-2A64-C950-559660C17E1A}"/>
              </a:ext>
            </a:extLst>
          </p:cNvPr>
          <p:cNvSpPr txBox="1"/>
          <p:nvPr/>
        </p:nvSpPr>
        <p:spPr>
          <a:xfrm>
            <a:off x="3725504" y="4073172"/>
            <a:ext cx="3463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 Autoria própria</a:t>
            </a:r>
            <a:endParaRPr lang="en-US" sz="1200" dirty="0"/>
          </a:p>
        </p:txBody>
      </p:sp>
      <p:pic>
        <p:nvPicPr>
          <p:cNvPr id="12" name="Imagem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207" y="743211"/>
            <a:ext cx="5422900" cy="335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01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A132398B-7813-087D-1991-EC9BD666E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>
            <a:extLst>
              <a:ext uri="{FF2B5EF4-FFF2-40B4-BE49-F238E27FC236}">
                <a16:creationId xmlns:a16="http://schemas.microsoft.com/office/drawing/2014/main" id="{95D24E3C-9767-2D44-DAED-A535961E4B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 descr="BestGroupLogo-Azul_3d.png">
            <a:extLst>
              <a:ext uri="{FF2B5EF4-FFF2-40B4-BE49-F238E27FC236}">
                <a16:creationId xmlns:a16="http://schemas.microsoft.com/office/drawing/2014/main" id="{AADCE478-D0F7-7D3B-A329-2D669E4D2FA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>
            <a:extLst>
              <a:ext uri="{FF2B5EF4-FFF2-40B4-BE49-F238E27FC236}">
                <a16:creationId xmlns:a16="http://schemas.microsoft.com/office/drawing/2014/main" id="{CD795A74-39E4-52D3-6B94-FCF993FF5328}"/>
              </a:ext>
            </a:extLst>
          </p:cNvPr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>
            <a:extLst>
              <a:ext uri="{FF2B5EF4-FFF2-40B4-BE49-F238E27FC236}">
                <a16:creationId xmlns:a16="http://schemas.microsoft.com/office/drawing/2014/main" id="{5ACD6E94-83B2-F143-74B3-AF7D95D565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>
            <a:extLst>
              <a:ext uri="{FF2B5EF4-FFF2-40B4-BE49-F238E27FC236}">
                <a16:creationId xmlns:a16="http://schemas.microsoft.com/office/drawing/2014/main" id="{8170DE8E-099B-ABF7-7D30-A1181BC13E3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>
            <a:extLst>
              <a:ext uri="{FF2B5EF4-FFF2-40B4-BE49-F238E27FC236}">
                <a16:creationId xmlns:a16="http://schemas.microsoft.com/office/drawing/2014/main" id="{8485E31C-A007-7AF9-2AFD-DBE090EFA1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19</a:t>
            </a:fld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6E98D07-A508-47AF-D92D-10030B39CB8F}"/>
              </a:ext>
            </a:extLst>
          </p:cNvPr>
          <p:cNvSpPr txBox="1"/>
          <p:nvPr/>
        </p:nvSpPr>
        <p:spPr>
          <a:xfrm>
            <a:off x="-314864" y="256311"/>
            <a:ext cx="56935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1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</a:rPr>
              <a:t>2.2 – Sensores</a:t>
            </a:r>
          </a:p>
          <a:p>
            <a:pPr marL="571500" lvl="1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</a:rPr>
              <a:t>2.2.1 - LDR</a:t>
            </a:r>
          </a:p>
          <a:p>
            <a:pPr marL="571500" lvl="1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</a:rPr>
              <a:t>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6352" y="459580"/>
            <a:ext cx="1467055" cy="362953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F72845A-6A06-2A64-C950-559660C17E1A}"/>
              </a:ext>
            </a:extLst>
          </p:cNvPr>
          <p:cNvSpPr txBox="1"/>
          <p:nvPr/>
        </p:nvSpPr>
        <p:spPr>
          <a:xfrm>
            <a:off x="1713706" y="4089112"/>
            <a:ext cx="481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Fonte ALLDATASHEET.COM</a:t>
            </a:r>
          </a:p>
          <a:p>
            <a:pPr algn="ctr"/>
            <a:r>
              <a:rPr lang="en-US" sz="1200" dirty="0" err="1"/>
              <a:t>Dispon</a:t>
            </a:r>
            <a:r>
              <a:rPr lang="pt-BR" sz="1200" dirty="0" err="1"/>
              <a:t>ível</a:t>
            </a:r>
            <a:r>
              <a:rPr lang="pt-BR" sz="1200" dirty="0"/>
              <a:t> em https://www.alldatasheet.com/datasheet-pdf/view/510782/ETC1/N5AC-50108.html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0474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 descr="BestGroupLogo-Azul_3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 txBox="1"/>
          <p:nvPr/>
        </p:nvSpPr>
        <p:spPr>
          <a:xfrm>
            <a:off x="-14773" y="686241"/>
            <a:ext cx="8241600" cy="93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1 – Introdução ao tema e conceitos;</a:t>
            </a:r>
          </a:p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2 – Projeto;</a:t>
            </a:r>
          </a:p>
          <a:p>
            <a:pPr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3 – Experimento preliminar;</a:t>
            </a:r>
          </a:p>
          <a:p>
            <a:pPr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4 – Resultados;</a:t>
            </a:r>
          </a:p>
          <a:p>
            <a:pPr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5 – Conclusões;</a:t>
            </a:r>
          </a:p>
          <a:p>
            <a:pPr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6 – Referências.</a:t>
            </a:r>
            <a:endParaRPr lang="pt-BR" sz="2800" b="1" dirty="0">
              <a:solidFill>
                <a:schemeClr val="dk2"/>
              </a:solidFill>
              <a:latin typeface="Calibri"/>
              <a:cs typeface="Calibri"/>
            </a:endParaRPr>
          </a:p>
          <a:p>
            <a:pPr lvl="0" algn="just"/>
            <a:endParaRPr sz="2400" dirty="0"/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4285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A132398B-7813-087D-1991-EC9BD666E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>
            <a:extLst>
              <a:ext uri="{FF2B5EF4-FFF2-40B4-BE49-F238E27FC236}">
                <a16:creationId xmlns:a16="http://schemas.microsoft.com/office/drawing/2014/main" id="{95D24E3C-9767-2D44-DAED-A535961E4B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 descr="BestGroupLogo-Azul_3d.png">
            <a:extLst>
              <a:ext uri="{FF2B5EF4-FFF2-40B4-BE49-F238E27FC236}">
                <a16:creationId xmlns:a16="http://schemas.microsoft.com/office/drawing/2014/main" id="{AADCE478-D0F7-7D3B-A329-2D669E4D2FA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>
            <a:extLst>
              <a:ext uri="{FF2B5EF4-FFF2-40B4-BE49-F238E27FC236}">
                <a16:creationId xmlns:a16="http://schemas.microsoft.com/office/drawing/2014/main" id="{CD795A74-39E4-52D3-6B94-FCF993FF5328}"/>
              </a:ext>
            </a:extLst>
          </p:cNvPr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>
            <a:extLst>
              <a:ext uri="{FF2B5EF4-FFF2-40B4-BE49-F238E27FC236}">
                <a16:creationId xmlns:a16="http://schemas.microsoft.com/office/drawing/2014/main" id="{5ACD6E94-83B2-F143-74B3-AF7D95D565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>
            <a:extLst>
              <a:ext uri="{FF2B5EF4-FFF2-40B4-BE49-F238E27FC236}">
                <a16:creationId xmlns:a16="http://schemas.microsoft.com/office/drawing/2014/main" id="{8170DE8E-099B-ABF7-7D30-A1181BC13E3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>
            <a:extLst>
              <a:ext uri="{FF2B5EF4-FFF2-40B4-BE49-F238E27FC236}">
                <a16:creationId xmlns:a16="http://schemas.microsoft.com/office/drawing/2014/main" id="{8485E31C-A007-7AF9-2AFD-DBE090EFA1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20</a:t>
            </a:fld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6E98D07-A508-47AF-D92D-10030B39CB8F}"/>
              </a:ext>
            </a:extLst>
          </p:cNvPr>
          <p:cNvSpPr txBox="1"/>
          <p:nvPr/>
        </p:nvSpPr>
        <p:spPr>
          <a:xfrm>
            <a:off x="-314864" y="256311"/>
            <a:ext cx="56935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1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</a:rPr>
              <a:t>2.2 – Sensores </a:t>
            </a:r>
          </a:p>
          <a:p>
            <a:pPr marL="571500" lvl="1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</a:rPr>
              <a:t>2.2.2 – DHT11</a:t>
            </a:r>
          </a:p>
          <a:p>
            <a:pPr marL="571500" lvl="1"/>
            <a:endParaRPr lang="pt-BR" sz="2800" b="1" dirty="0">
              <a:solidFill>
                <a:schemeClr val="dk2"/>
              </a:solidFill>
              <a:latin typeface="Calibri"/>
              <a:cs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4554" y="1051334"/>
            <a:ext cx="2617563" cy="325038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F72845A-6A06-2A64-C950-559660C17E1A}"/>
              </a:ext>
            </a:extLst>
          </p:cNvPr>
          <p:cNvSpPr txBox="1"/>
          <p:nvPr/>
        </p:nvSpPr>
        <p:spPr>
          <a:xfrm>
            <a:off x="1713706" y="4089112"/>
            <a:ext cx="481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Fonte ALLDATASHEET.COM</a:t>
            </a:r>
          </a:p>
          <a:p>
            <a:pPr algn="ctr"/>
            <a:r>
              <a:rPr lang="en-US" sz="1200" dirty="0" err="1"/>
              <a:t>Dispon</a:t>
            </a:r>
            <a:r>
              <a:rPr lang="pt-BR" sz="1200" dirty="0" err="1"/>
              <a:t>ível</a:t>
            </a:r>
            <a:r>
              <a:rPr lang="pt-BR" sz="1200" dirty="0"/>
              <a:t> em https://www.alldatasheet.com/datasheet-pdf/view/1132088/ETC2/DHT11.html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65958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A132398B-7813-087D-1991-EC9BD666E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>
            <a:extLst>
              <a:ext uri="{FF2B5EF4-FFF2-40B4-BE49-F238E27FC236}">
                <a16:creationId xmlns:a16="http://schemas.microsoft.com/office/drawing/2014/main" id="{95D24E3C-9767-2D44-DAED-A535961E4B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 descr="BestGroupLogo-Azul_3d.png">
            <a:extLst>
              <a:ext uri="{FF2B5EF4-FFF2-40B4-BE49-F238E27FC236}">
                <a16:creationId xmlns:a16="http://schemas.microsoft.com/office/drawing/2014/main" id="{AADCE478-D0F7-7D3B-A329-2D669E4D2FA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>
            <a:extLst>
              <a:ext uri="{FF2B5EF4-FFF2-40B4-BE49-F238E27FC236}">
                <a16:creationId xmlns:a16="http://schemas.microsoft.com/office/drawing/2014/main" id="{CD795A74-39E4-52D3-6B94-FCF993FF5328}"/>
              </a:ext>
            </a:extLst>
          </p:cNvPr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>
            <a:extLst>
              <a:ext uri="{FF2B5EF4-FFF2-40B4-BE49-F238E27FC236}">
                <a16:creationId xmlns:a16="http://schemas.microsoft.com/office/drawing/2014/main" id="{5ACD6E94-83B2-F143-74B3-AF7D95D565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>
            <a:extLst>
              <a:ext uri="{FF2B5EF4-FFF2-40B4-BE49-F238E27FC236}">
                <a16:creationId xmlns:a16="http://schemas.microsoft.com/office/drawing/2014/main" id="{8170DE8E-099B-ABF7-7D30-A1181BC13E3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>
            <a:extLst>
              <a:ext uri="{FF2B5EF4-FFF2-40B4-BE49-F238E27FC236}">
                <a16:creationId xmlns:a16="http://schemas.microsoft.com/office/drawing/2014/main" id="{8485E31C-A007-7AF9-2AFD-DBE090EFA1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21</a:t>
            </a:fld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6E98D07-A508-47AF-D92D-10030B39CB8F}"/>
              </a:ext>
            </a:extLst>
          </p:cNvPr>
          <p:cNvSpPr txBox="1"/>
          <p:nvPr/>
        </p:nvSpPr>
        <p:spPr>
          <a:xfrm>
            <a:off x="-314864" y="256311"/>
            <a:ext cx="56935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1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</a:rPr>
              <a:t>2.2 – Sensores </a:t>
            </a:r>
          </a:p>
          <a:p>
            <a:pPr marL="571500" lvl="1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</a:rPr>
              <a:t>2.2.3 – Higrômetro de solo</a:t>
            </a:r>
          </a:p>
          <a:p>
            <a:pPr marL="571500" lvl="1"/>
            <a:endParaRPr lang="pt-BR" sz="2800" b="1" dirty="0">
              <a:solidFill>
                <a:schemeClr val="dk2"/>
              </a:solidFill>
              <a:latin typeface="Calibri"/>
              <a:cs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331" y="1387020"/>
            <a:ext cx="2579007" cy="257900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F72845A-6A06-2A64-C950-559660C17E1A}"/>
              </a:ext>
            </a:extLst>
          </p:cNvPr>
          <p:cNvSpPr txBox="1"/>
          <p:nvPr/>
        </p:nvSpPr>
        <p:spPr>
          <a:xfrm>
            <a:off x="1713706" y="4089112"/>
            <a:ext cx="481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Fonte </a:t>
            </a:r>
            <a:r>
              <a:rPr lang="pt-BR" sz="1200" dirty="0" err="1"/>
              <a:t>Saravati</a:t>
            </a:r>
            <a:endParaRPr lang="pt-BR" sz="1200" dirty="0"/>
          </a:p>
          <a:p>
            <a:pPr algn="ctr"/>
            <a:r>
              <a:rPr lang="en-US" sz="1200" dirty="0" err="1"/>
              <a:t>Dispon</a:t>
            </a:r>
            <a:r>
              <a:rPr lang="pt-BR" sz="1200" dirty="0" err="1"/>
              <a:t>ível</a:t>
            </a:r>
            <a:r>
              <a:rPr lang="pt-BR" sz="1200" dirty="0"/>
              <a:t> em https://www.saravati.com.br/sensor-de-umidade-do-solo-modulo-sonda-higrometro.html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75491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A0AA2689-AD34-8E56-19CA-7FF4D6F36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>
            <a:extLst>
              <a:ext uri="{FF2B5EF4-FFF2-40B4-BE49-F238E27FC236}">
                <a16:creationId xmlns:a16="http://schemas.microsoft.com/office/drawing/2014/main" id="{7930BBF8-B78B-FF5C-FEB5-43B36F8154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 descr="BestGroupLogo-Azul_3d.png">
            <a:extLst>
              <a:ext uri="{FF2B5EF4-FFF2-40B4-BE49-F238E27FC236}">
                <a16:creationId xmlns:a16="http://schemas.microsoft.com/office/drawing/2014/main" id="{9BA50AB0-50A0-A63C-02EF-C81B5D5DAD2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>
            <a:extLst>
              <a:ext uri="{FF2B5EF4-FFF2-40B4-BE49-F238E27FC236}">
                <a16:creationId xmlns:a16="http://schemas.microsoft.com/office/drawing/2014/main" id="{ED919538-CCA1-6255-C7DC-0A2DD3D888A5}"/>
              </a:ext>
            </a:extLst>
          </p:cNvPr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>
            <a:extLst>
              <a:ext uri="{FF2B5EF4-FFF2-40B4-BE49-F238E27FC236}">
                <a16:creationId xmlns:a16="http://schemas.microsoft.com/office/drawing/2014/main" id="{5AF03A84-326C-C44C-85D1-34C85E27C9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>
            <a:extLst>
              <a:ext uri="{FF2B5EF4-FFF2-40B4-BE49-F238E27FC236}">
                <a16:creationId xmlns:a16="http://schemas.microsoft.com/office/drawing/2014/main" id="{CBAD5AC5-3AC4-3AA7-0D7D-4EBB7A7EEA8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>
            <a:extLst>
              <a:ext uri="{FF2B5EF4-FFF2-40B4-BE49-F238E27FC236}">
                <a16:creationId xmlns:a16="http://schemas.microsoft.com/office/drawing/2014/main" id="{4077E078-52B5-E2D1-E28E-72275A929E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22</a:t>
            </a:fld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9382342-1AEB-D626-F10C-1A32AFCCBE1B}"/>
              </a:ext>
            </a:extLst>
          </p:cNvPr>
          <p:cNvSpPr txBox="1"/>
          <p:nvPr/>
        </p:nvSpPr>
        <p:spPr>
          <a:xfrm>
            <a:off x="-314864" y="256311"/>
            <a:ext cx="5693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1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</a:rPr>
              <a:t>2.3 – Atuadores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41F400-C94D-696D-EF39-2F381FE3751B}"/>
              </a:ext>
            </a:extLst>
          </p:cNvPr>
          <p:cNvSpPr txBox="1"/>
          <p:nvPr/>
        </p:nvSpPr>
        <p:spPr>
          <a:xfrm>
            <a:off x="365075" y="940146"/>
            <a:ext cx="56935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1"/>
            <a:endParaRPr lang="pt-BR" sz="20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pt-BR" sz="2000" dirty="0"/>
              <a:t>Lâmpada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pt-BR" sz="2000" dirty="0"/>
              <a:t>Coolers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pt-BR" sz="2000" dirty="0"/>
              <a:t>Bomba de água</a:t>
            </a:r>
          </a:p>
        </p:txBody>
      </p:sp>
    </p:spTree>
    <p:extLst>
      <p:ext uri="{BB962C8B-B14F-4D97-AF65-F5344CB8AC3E}">
        <p14:creationId xmlns:p14="http://schemas.microsoft.com/office/powerpoint/2010/main" val="3590580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A5544ADB-407A-3A0B-F33A-E8C694C95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>
            <a:extLst>
              <a:ext uri="{FF2B5EF4-FFF2-40B4-BE49-F238E27FC236}">
                <a16:creationId xmlns:a16="http://schemas.microsoft.com/office/drawing/2014/main" id="{04DB2C86-3D6C-0917-21E0-188E3E5FC8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 descr="BestGroupLogo-Azul_3d.png">
            <a:extLst>
              <a:ext uri="{FF2B5EF4-FFF2-40B4-BE49-F238E27FC236}">
                <a16:creationId xmlns:a16="http://schemas.microsoft.com/office/drawing/2014/main" id="{CB520057-BBA8-BAA8-88C2-E41C69113E9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>
            <a:extLst>
              <a:ext uri="{FF2B5EF4-FFF2-40B4-BE49-F238E27FC236}">
                <a16:creationId xmlns:a16="http://schemas.microsoft.com/office/drawing/2014/main" id="{E08ED5BC-FE95-CE76-E230-9AE6FA05CED6}"/>
              </a:ext>
            </a:extLst>
          </p:cNvPr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>
            <a:extLst>
              <a:ext uri="{FF2B5EF4-FFF2-40B4-BE49-F238E27FC236}">
                <a16:creationId xmlns:a16="http://schemas.microsoft.com/office/drawing/2014/main" id="{6D992D79-F1AF-2C64-F66C-3DFDE17976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>
            <a:extLst>
              <a:ext uri="{FF2B5EF4-FFF2-40B4-BE49-F238E27FC236}">
                <a16:creationId xmlns:a16="http://schemas.microsoft.com/office/drawing/2014/main" id="{C0138952-40D2-F620-1D5D-01FEF7D958C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>
            <a:extLst>
              <a:ext uri="{FF2B5EF4-FFF2-40B4-BE49-F238E27FC236}">
                <a16:creationId xmlns:a16="http://schemas.microsoft.com/office/drawing/2014/main" id="{31842E1B-A318-5B1A-D17F-8F4A1DE063E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23</a:t>
            </a:fld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A3FDB2-0B97-DFC3-6FB2-06E390CB5A10}"/>
              </a:ext>
            </a:extLst>
          </p:cNvPr>
          <p:cNvSpPr txBox="1"/>
          <p:nvPr/>
        </p:nvSpPr>
        <p:spPr>
          <a:xfrm>
            <a:off x="-314864" y="256311"/>
            <a:ext cx="5693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1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</a:rPr>
              <a:t>2.4 – Protótipo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DA07BD2-ED71-3FA3-C228-42DE37B348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182" y="803831"/>
            <a:ext cx="3764540" cy="365283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A4E598F-0EC5-14A1-A44A-B93063E5606B}"/>
              </a:ext>
            </a:extLst>
          </p:cNvPr>
          <p:cNvSpPr txBox="1"/>
          <p:nvPr/>
        </p:nvSpPr>
        <p:spPr>
          <a:xfrm>
            <a:off x="2762228" y="4430376"/>
            <a:ext cx="3463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Autoria própria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06894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609BDFED-C243-37C2-E617-613302D88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>
            <a:extLst>
              <a:ext uri="{FF2B5EF4-FFF2-40B4-BE49-F238E27FC236}">
                <a16:creationId xmlns:a16="http://schemas.microsoft.com/office/drawing/2014/main" id="{8122268C-B989-3BD0-CF5A-7F63249D2D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 descr="BestGroupLogo-Azul_3d.png">
            <a:extLst>
              <a:ext uri="{FF2B5EF4-FFF2-40B4-BE49-F238E27FC236}">
                <a16:creationId xmlns:a16="http://schemas.microsoft.com/office/drawing/2014/main" id="{8B35351F-6E0D-A3B8-BF15-F477562CD4D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>
            <a:extLst>
              <a:ext uri="{FF2B5EF4-FFF2-40B4-BE49-F238E27FC236}">
                <a16:creationId xmlns:a16="http://schemas.microsoft.com/office/drawing/2014/main" id="{C8744729-0403-ACAE-389D-4C190A9D14AF}"/>
              </a:ext>
            </a:extLst>
          </p:cNvPr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>
            <a:extLst>
              <a:ext uri="{FF2B5EF4-FFF2-40B4-BE49-F238E27FC236}">
                <a16:creationId xmlns:a16="http://schemas.microsoft.com/office/drawing/2014/main" id="{1A9C6FF0-0635-16E8-57B6-0C2A546156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>
            <a:extLst>
              <a:ext uri="{FF2B5EF4-FFF2-40B4-BE49-F238E27FC236}">
                <a16:creationId xmlns:a16="http://schemas.microsoft.com/office/drawing/2014/main" id="{0464253B-E2D3-3926-819E-74E1E34E793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>
            <a:extLst>
              <a:ext uri="{FF2B5EF4-FFF2-40B4-BE49-F238E27FC236}">
                <a16:creationId xmlns:a16="http://schemas.microsoft.com/office/drawing/2014/main" id="{AFFAC234-FA2A-9870-B9FC-75210ADD624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24</a:t>
            </a:fld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55E92D-B27C-A861-2C98-3F14DE8B7915}"/>
              </a:ext>
            </a:extLst>
          </p:cNvPr>
          <p:cNvSpPr txBox="1"/>
          <p:nvPr/>
        </p:nvSpPr>
        <p:spPr>
          <a:xfrm>
            <a:off x="-314864" y="256311"/>
            <a:ext cx="5693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1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</a:rPr>
              <a:t>2.4 – Protótipo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29DAC98-97FB-EE75-A741-FAEA64469121}"/>
              </a:ext>
            </a:extLst>
          </p:cNvPr>
          <p:cNvSpPr txBox="1"/>
          <p:nvPr/>
        </p:nvSpPr>
        <p:spPr>
          <a:xfrm>
            <a:off x="5797167" y="3656419"/>
            <a:ext cx="3463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Autoria própria</a:t>
            </a:r>
            <a:endParaRPr lang="en-US" sz="1200" dirty="0"/>
          </a:p>
        </p:txBody>
      </p:sp>
      <p:pic>
        <p:nvPicPr>
          <p:cNvPr id="11" name="Imagem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828" y="1336577"/>
            <a:ext cx="4158140" cy="235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462" y="843040"/>
            <a:ext cx="2022508" cy="359556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29DAC98-97FB-EE75-A741-FAEA64469121}"/>
              </a:ext>
            </a:extLst>
          </p:cNvPr>
          <p:cNvSpPr txBox="1"/>
          <p:nvPr/>
        </p:nvSpPr>
        <p:spPr>
          <a:xfrm>
            <a:off x="1854625" y="4438609"/>
            <a:ext cx="3463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Autoria própria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02610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3FD44DA3-DC40-0F16-B355-D8A32FB24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>
            <a:extLst>
              <a:ext uri="{FF2B5EF4-FFF2-40B4-BE49-F238E27FC236}">
                <a16:creationId xmlns:a16="http://schemas.microsoft.com/office/drawing/2014/main" id="{C8D56CC9-D74A-BD61-54C7-7F80DF0472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 descr="BestGroupLogo-Azul_3d.png">
            <a:extLst>
              <a:ext uri="{FF2B5EF4-FFF2-40B4-BE49-F238E27FC236}">
                <a16:creationId xmlns:a16="http://schemas.microsoft.com/office/drawing/2014/main" id="{CB633A9F-878B-C84E-6FCD-0DED9EE8825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>
            <a:extLst>
              <a:ext uri="{FF2B5EF4-FFF2-40B4-BE49-F238E27FC236}">
                <a16:creationId xmlns:a16="http://schemas.microsoft.com/office/drawing/2014/main" id="{C9EF1E18-C13B-8D45-3377-CC5E2C3DCD9C}"/>
              </a:ext>
            </a:extLst>
          </p:cNvPr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>
            <a:extLst>
              <a:ext uri="{FF2B5EF4-FFF2-40B4-BE49-F238E27FC236}">
                <a16:creationId xmlns:a16="http://schemas.microsoft.com/office/drawing/2014/main" id="{D0F0BC68-1D64-E91B-10E0-F2AFCF52AB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>
            <a:extLst>
              <a:ext uri="{FF2B5EF4-FFF2-40B4-BE49-F238E27FC236}">
                <a16:creationId xmlns:a16="http://schemas.microsoft.com/office/drawing/2014/main" id="{30F6D12F-14A9-54CC-48E5-AC81E15CE69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>
            <a:extLst>
              <a:ext uri="{FF2B5EF4-FFF2-40B4-BE49-F238E27FC236}">
                <a16:creationId xmlns:a16="http://schemas.microsoft.com/office/drawing/2014/main" id="{1707EE66-1908-2B98-AA88-7067D6B857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25</a:t>
            </a:fld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2530D6C-42BA-DE41-B4A9-D7A0CE159C49}"/>
              </a:ext>
            </a:extLst>
          </p:cNvPr>
          <p:cNvSpPr txBox="1"/>
          <p:nvPr/>
        </p:nvSpPr>
        <p:spPr>
          <a:xfrm>
            <a:off x="-314864" y="256311"/>
            <a:ext cx="85991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1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</a:rPr>
              <a:t>2.5 –  Ambientes de Desenvolvimento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4192738-2C5C-66B9-CD85-02559B895E82}"/>
              </a:ext>
            </a:extLst>
          </p:cNvPr>
          <p:cNvSpPr txBox="1"/>
          <p:nvPr/>
        </p:nvSpPr>
        <p:spPr>
          <a:xfrm>
            <a:off x="365075" y="940146"/>
            <a:ext cx="56935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1"/>
            <a:endParaRPr lang="pt-BR" sz="20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pt-BR" sz="2000" dirty="0"/>
              <a:t>Arduino IDE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pt-BR" sz="2000" dirty="0"/>
              <a:t>Python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pt-BR" sz="2000" dirty="0"/>
              <a:t>HTML/CSS/</a:t>
            </a:r>
            <a:r>
              <a:rPr lang="pt-BR" sz="2000" dirty="0" err="1"/>
              <a:t>JavaScript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56962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B80E366-1E70-063F-BBA5-78DA96709D71}"/>
              </a:ext>
            </a:extLst>
          </p:cNvPr>
          <p:cNvSpPr txBox="1"/>
          <p:nvPr/>
        </p:nvSpPr>
        <p:spPr>
          <a:xfrm>
            <a:off x="-424279" y="0"/>
            <a:ext cx="85991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1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</a:rPr>
              <a:t>2.5 –  Ambientes de Desenvolvimento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4A1217-5E6F-5776-C03E-0F5C87C346F3}"/>
              </a:ext>
            </a:extLst>
          </p:cNvPr>
          <p:cNvSpPr txBox="1"/>
          <p:nvPr/>
        </p:nvSpPr>
        <p:spPr>
          <a:xfrm>
            <a:off x="-227324" y="449537"/>
            <a:ext cx="8599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1"/>
            <a:r>
              <a:rPr lang="pt-BR" sz="2400" b="1" dirty="0">
                <a:solidFill>
                  <a:schemeClr val="dk2"/>
                </a:solidFill>
                <a:latin typeface="Calibri"/>
                <a:cs typeface="Calibri"/>
              </a:rPr>
              <a:t>2.5.1 –  Código Arduino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C4B6A8E-7527-0E60-53DC-12230B328880}"/>
              </a:ext>
            </a:extLst>
          </p:cNvPr>
          <p:cNvSpPr txBox="1"/>
          <p:nvPr/>
        </p:nvSpPr>
        <p:spPr>
          <a:xfrm>
            <a:off x="3466341" y="4255770"/>
            <a:ext cx="3463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Autoria própria</a:t>
            </a:r>
            <a:endParaRPr lang="en-US" sz="1200" dirty="0"/>
          </a:p>
        </p:txBody>
      </p:sp>
      <p:pic>
        <p:nvPicPr>
          <p:cNvPr id="7" name="Imagem 6" descr="Imagem carregad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887730"/>
            <a:ext cx="5181600" cy="3368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1169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B80E366-1E70-063F-BBA5-78DA96709D71}"/>
              </a:ext>
            </a:extLst>
          </p:cNvPr>
          <p:cNvSpPr txBox="1"/>
          <p:nvPr/>
        </p:nvSpPr>
        <p:spPr>
          <a:xfrm>
            <a:off x="-424279" y="0"/>
            <a:ext cx="85991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1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</a:rPr>
              <a:t>2.5 –  Ambientes de Desenvolvimento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4A1217-5E6F-5776-C03E-0F5C87C346F3}"/>
              </a:ext>
            </a:extLst>
          </p:cNvPr>
          <p:cNvSpPr txBox="1"/>
          <p:nvPr/>
        </p:nvSpPr>
        <p:spPr>
          <a:xfrm>
            <a:off x="-227324" y="449537"/>
            <a:ext cx="8599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1"/>
            <a:r>
              <a:rPr lang="pt-BR" sz="2400" b="1" dirty="0">
                <a:solidFill>
                  <a:schemeClr val="dk2"/>
                </a:solidFill>
                <a:latin typeface="Calibri"/>
                <a:cs typeface="Calibri"/>
              </a:rPr>
              <a:t>2.5.2 –  Código </a:t>
            </a:r>
            <a:r>
              <a:rPr lang="pt-BR" sz="2400" b="1" dirty="0" err="1">
                <a:solidFill>
                  <a:schemeClr val="dk2"/>
                </a:solidFill>
                <a:latin typeface="Calibri"/>
                <a:cs typeface="Calibri"/>
              </a:rPr>
              <a:t>python</a:t>
            </a:r>
            <a:endParaRPr lang="pt-BR" sz="2400" b="1" dirty="0">
              <a:solidFill>
                <a:schemeClr val="dk2"/>
              </a:solidFill>
              <a:latin typeface="Calibri"/>
              <a:cs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C4B6A8E-7527-0E60-53DC-12230B328880}"/>
              </a:ext>
            </a:extLst>
          </p:cNvPr>
          <p:cNvSpPr txBox="1"/>
          <p:nvPr/>
        </p:nvSpPr>
        <p:spPr>
          <a:xfrm>
            <a:off x="3495602" y="3655923"/>
            <a:ext cx="3463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Autoria própria</a:t>
            </a:r>
            <a:endParaRPr lang="en-US" sz="1200" dirty="0"/>
          </a:p>
        </p:txBody>
      </p:sp>
      <p:pic>
        <p:nvPicPr>
          <p:cNvPr id="6" name="Imagem 5" descr="Imagem carregad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1573212"/>
            <a:ext cx="5400040" cy="1997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9026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B80E366-1E70-063F-BBA5-78DA96709D71}"/>
              </a:ext>
            </a:extLst>
          </p:cNvPr>
          <p:cNvSpPr txBox="1"/>
          <p:nvPr/>
        </p:nvSpPr>
        <p:spPr>
          <a:xfrm>
            <a:off x="-424279" y="0"/>
            <a:ext cx="85991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1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</a:rPr>
              <a:t>2.5 –  Ambientes de Desenvolvimento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4A1217-5E6F-5776-C03E-0F5C87C346F3}"/>
              </a:ext>
            </a:extLst>
          </p:cNvPr>
          <p:cNvSpPr txBox="1"/>
          <p:nvPr/>
        </p:nvSpPr>
        <p:spPr>
          <a:xfrm>
            <a:off x="-227324" y="449537"/>
            <a:ext cx="8599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1"/>
            <a:r>
              <a:rPr lang="pt-BR" sz="2400" b="1" dirty="0">
                <a:solidFill>
                  <a:schemeClr val="dk2"/>
                </a:solidFill>
                <a:latin typeface="Calibri"/>
                <a:cs typeface="Calibri"/>
              </a:rPr>
              <a:t>2.5.3 –  Código Web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C4B6A8E-7527-0E60-53DC-12230B328880}"/>
              </a:ext>
            </a:extLst>
          </p:cNvPr>
          <p:cNvSpPr txBox="1"/>
          <p:nvPr/>
        </p:nvSpPr>
        <p:spPr>
          <a:xfrm>
            <a:off x="3466341" y="3987139"/>
            <a:ext cx="3463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Autoria própria</a:t>
            </a:r>
            <a:endParaRPr lang="en-US" sz="1200" dirty="0"/>
          </a:p>
        </p:txBody>
      </p:sp>
      <p:pic>
        <p:nvPicPr>
          <p:cNvPr id="7" name="Imagem 6" descr="Imagem carregad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86" y="1360739"/>
            <a:ext cx="5400040" cy="2687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5934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A14A742-7B03-A16C-D8A5-E33CE6D28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616" y="816860"/>
            <a:ext cx="5762220" cy="398178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B80E366-1E70-063F-BBA5-78DA96709D71}"/>
              </a:ext>
            </a:extLst>
          </p:cNvPr>
          <p:cNvSpPr txBox="1"/>
          <p:nvPr/>
        </p:nvSpPr>
        <p:spPr>
          <a:xfrm>
            <a:off x="-424279" y="0"/>
            <a:ext cx="85991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1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</a:rPr>
              <a:t>2.5 –  Ambientes de Desenvolvimento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4A1217-5E6F-5776-C03E-0F5C87C346F3}"/>
              </a:ext>
            </a:extLst>
          </p:cNvPr>
          <p:cNvSpPr txBox="1"/>
          <p:nvPr/>
        </p:nvSpPr>
        <p:spPr>
          <a:xfrm>
            <a:off x="-227324" y="449537"/>
            <a:ext cx="8599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1"/>
            <a:r>
              <a:rPr lang="pt-BR" sz="2400" b="1" dirty="0">
                <a:solidFill>
                  <a:schemeClr val="dk2"/>
                </a:solidFill>
                <a:latin typeface="Calibri"/>
                <a:cs typeface="Calibri"/>
              </a:rPr>
              <a:t>2.5.4 –  Interface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C4B6A8E-7527-0E60-53DC-12230B328880}"/>
              </a:ext>
            </a:extLst>
          </p:cNvPr>
          <p:cNvSpPr txBox="1"/>
          <p:nvPr/>
        </p:nvSpPr>
        <p:spPr>
          <a:xfrm>
            <a:off x="3480972" y="4733040"/>
            <a:ext cx="3463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Autoria própria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6534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 descr="BestGroupLogo-Azul_3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 txBox="1"/>
          <p:nvPr/>
        </p:nvSpPr>
        <p:spPr>
          <a:xfrm>
            <a:off x="-288226" y="150646"/>
            <a:ext cx="8241600" cy="93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1.1.1 – Potencial de ação</a:t>
            </a:r>
            <a:endParaRPr sz="1600" dirty="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3</a:t>
            </a:fld>
            <a:endParaRPr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164421" y="4585691"/>
            <a:ext cx="4060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 modificado de</a:t>
            </a:r>
            <a:r>
              <a:rPr lang="en-US" dirty="0"/>
              <a:t> </a:t>
            </a:r>
            <a:r>
              <a:rPr lang="pt-BR" dirty="0"/>
              <a:t>Fromm e S. </a:t>
            </a:r>
            <a:r>
              <a:rPr lang="pt-BR" dirty="0" err="1"/>
              <a:t>Lautner</a:t>
            </a:r>
            <a:r>
              <a:rPr lang="pt-BR" dirty="0"/>
              <a:t> (2006)</a:t>
            </a:r>
            <a:endParaRPr lang="en-U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272" y="718713"/>
            <a:ext cx="5730451" cy="382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71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 txBox="1"/>
          <p:nvPr/>
        </p:nvSpPr>
        <p:spPr>
          <a:xfrm>
            <a:off x="-14773" y="238653"/>
            <a:ext cx="8241600" cy="93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3 – Experimento preliminar</a:t>
            </a:r>
            <a:endParaRPr sz="2400" dirty="0"/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404708" y="482983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30</a:t>
            </a:fld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2CFD7D3-7966-6A5F-9DC9-33822D54EF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40" r="28629"/>
          <a:stretch>
            <a:fillRect/>
          </a:stretch>
        </p:blipFill>
        <p:spPr>
          <a:xfrm>
            <a:off x="2518117" y="1178309"/>
            <a:ext cx="4164037" cy="327538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5278901" y="3675188"/>
            <a:ext cx="1262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Amplificador EI-1040, ganho 10x</a:t>
            </a:r>
          </a:p>
        </p:txBody>
      </p:sp>
      <p:sp>
        <p:nvSpPr>
          <p:cNvPr id="10" name="Seta para baixo 9"/>
          <p:cNvSpPr/>
          <p:nvPr/>
        </p:nvSpPr>
        <p:spPr>
          <a:xfrm rot="10800000">
            <a:off x="5831996" y="3337939"/>
            <a:ext cx="139739" cy="27745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baixo 10"/>
          <p:cNvSpPr/>
          <p:nvPr/>
        </p:nvSpPr>
        <p:spPr>
          <a:xfrm rot="5400000">
            <a:off x="6437313" y="2199302"/>
            <a:ext cx="213589" cy="64008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6865034" y="2137275"/>
            <a:ext cx="1491174" cy="7386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pt-BR" dirty="0"/>
              <a:t>Módulo Digital, Intel </a:t>
            </a:r>
            <a:r>
              <a:rPr lang="pt-BR" dirty="0" err="1"/>
              <a:t>Galileo</a:t>
            </a:r>
            <a:r>
              <a:rPr lang="pt-BR" dirty="0"/>
              <a:t> G1, ADC 12 bits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30700" y="1923916"/>
            <a:ext cx="1491174" cy="5232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pt-BR" dirty="0"/>
              <a:t>Eletrodos não invasivos</a:t>
            </a:r>
          </a:p>
        </p:txBody>
      </p:sp>
      <p:sp>
        <p:nvSpPr>
          <p:cNvPr id="15" name="Seta para baixo 14"/>
          <p:cNvSpPr/>
          <p:nvPr/>
        </p:nvSpPr>
        <p:spPr>
          <a:xfrm rot="16200000">
            <a:off x="2641910" y="1565728"/>
            <a:ext cx="178251" cy="116381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640080" y="3010486"/>
            <a:ext cx="19413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Neste experimento,</a:t>
            </a:r>
          </a:p>
          <a:p>
            <a:r>
              <a:rPr lang="pt-BR" dirty="0"/>
              <a:t>Não foi utilizada a gaiola de </a:t>
            </a:r>
            <a:r>
              <a:rPr lang="pt-BR" dirty="0" err="1"/>
              <a:t>Faraday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2518117" y="4487875"/>
            <a:ext cx="194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(1)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A309D10-92A4-8D5C-E778-42DF53D96724}"/>
              </a:ext>
            </a:extLst>
          </p:cNvPr>
          <p:cNvSpPr txBox="1"/>
          <p:nvPr/>
        </p:nvSpPr>
        <p:spPr>
          <a:xfrm>
            <a:off x="3488787" y="4471450"/>
            <a:ext cx="3463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 Autoria própria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83634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 txBox="1"/>
          <p:nvPr/>
        </p:nvSpPr>
        <p:spPr>
          <a:xfrm>
            <a:off x="-14773" y="81896"/>
            <a:ext cx="8241600" cy="93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3 – Experimento preliminar</a:t>
            </a:r>
            <a:endParaRPr sz="2400" dirty="0"/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404708" y="482983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31</a:t>
            </a:fld>
            <a:endParaRPr dirty="0"/>
          </a:p>
        </p:txBody>
      </p:sp>
      <p:sp>
        <p:nvSpPr>
          <p:cNvPr id="9" name="CaixaDeTexto 8"/>
          <p:cNvSpPr txBox="1"/>
          <p:nvPr/>
        </p:nvSpPr>
        <p:spPr>
          <a:xfrm>
            <a:off x="4439026" y="3706560"/>
            <a:ext cx="1262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Amplificador EI-1040, ganho 10x</a:t>
            </a:r>
          </a:p>
        </p:txBody>
      </p:sp>
      <p:sp>
        <p:nvSpPr>
          <p:cNvPr id="10" name="Seta para baixo 9"/>
          <p:cNvSpPr/>
          <p:nvPr/>
        </p:nvSpPr>
        <p:spPr>
          <a:xfrm rot="10800000">
            <a:off x="5831996" y="3337939"/>
            <a:ext cx="139739" cy="27745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baixo 10"/>
          <p:cNvSpPr/>
          <p:nvPr/>
        </p:nvSpPr>
        <p:spPr>
          <a:xfrm rot="5400000">
            <a:off x="6437313" y="2199302"/>
            <a:ext cx="213589" cy="64008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7273434" y="2803044"/>
            <a:ext cx="1491174" cy="5232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pt-BR" dirty="0"/>
              <a:t>Conversor A/D</a:t>
            </a:r>
          </a:p>
          <a:p>
            <a:pPr lvl="0" algn="ctr"/>
            <a:r>
              <a:rPr lang="pt-BR" dirty="0"/>
              <a:t>10 Bits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537325" y="1905841"/>
            <a:ext cx="1491174" cy="5232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pt-BR" dirty="0"/>
              <a:t>Eletrodos não invasivos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2382293" y="3730126"/>
            <a:ext cx="194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(2)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293" y="1104481"/>
            <a:ext cx="4570146" cy="2570707"/>
          </a:xfrm>
          <a:prstGeom prst="rect">
            <a:avLst/>
          </a:prstGeom>
        </p:spPr>
      </p:pic>
      <p:sp>
        <p:nvSpPr>
          <p:cNvPr id="18" name="Seta para baixo 9"/>
          <p:cNvSpPr/>
          <p:nvPr/>
        </p:nvSpPr>
        <p:spPr>
          <a:xfrm rot="10800000">
            <a:off x="4992246" y="3282842"/>
            <a:ext cx="156137" cy="27933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 para baixo 14"/>
          <p:cNvSpPr/>
          <p:nvPr/>
        </p:nvSpPr>
        <p:spPr>
          <a:xfrm rot="16200000">
            <a:off x="2451009" y="1688615"/>
            <a:ext cx="178251" cy="95767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 para baixo 14"/>
          <p:cNvSpPr/>
          <p:nvPr/>
        </p:nvSpPr>
        <p:spPr>
          <a:xfrm rot="5400000">
            <a:off x="6289119" y="2275639"/>
            <a:ext cx="178251" cy="158362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4459792" y="3730126"/>
            <a:ext cx="1221042" cy="6915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endParaRPr lang="pt-BR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578237" y="3085117"/>
            <a:ext cx="19413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Também não foi </a:t>
            </a:r>
          </a:p>
          <a:p>
            <a:r>
              <a:rPr lang="pt-BR" dirty="0"/>
              <a:t>utilizada a gaiola de Faraday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0662A7-2883-11E2-6030-AD24FA465199}"/>
              </a:ext>
            </a:extLst>
          </p:cNvPr>
          <p:cNvSpPr txBox="1"/>
          <p:nvPr/>
        </p:nvSpPr>
        <p:spPr>
          <a:xfrm>
            <a:off x="6901658" y="1157712"/>
            <a:ext cx="3463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 Autoria própria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0959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5"/>
          <p:cNvSpPr txBox="1"/>
          <p:nvPr/>
        </p:nvSpPr>
        <p:spPr>
          <a:xfrm>
            <a:off x="0" y="126788"/>
            <a:ext cx="8241600" cy="63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4 – Resultados </a:t>
            </a:r>
          </a:p>
          <a:p>
            <a:pPr lvl="0" algn="just"/>
            <a:r>
              <a:rPr lang="pt-BR" sz="2400" b="1" dirty="0">
                <a:solidFill>
                  <a:schemeClr val="dk2"/>
                </a:solidFill>
                <a:latin typeface="Calibri"/>
                <a:cs typeface="Calibri"/>
              </a:rPr>
              <a:t>4.1 –  </a:t>
            </a:r>
            <a:r>
              <a:rPr lang="pt-BR" sz="24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Resultados preliminares</a:t>
            </a:r>
            <a:endParaRPr lang="pt-BR" sz="2400" dirty="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404708" y="482983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32</a:t>
            </a:fld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" t="8648" r="11510" b="12920"/>
          <a:stretch>
            <a:fillRect/>
          </a:stretch>
        </p:blipFill>
        <p:spPr>
          <a:xfrm>
            <a:off x="63912" y="1055053"/>
            <a:ext cx="4771941" cy="2179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ixaDeTexto 7"/>
          <p:cNvSpPr txBox="1"/>
          <p:nvPr/>
        </p:nvSpPr>
        <p:spPr>
          <a:xfrm>
            <a:off x="0" y="2487710"/>
            <a:ext cx="1712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Potencial de Ação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649117" y="1624379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Potencial de Ação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4816798" y="1566258"/>
            <a:ext cx="194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(1)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281" y="2641599"/>
            <a:ext cx="4139830" cy="24621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aixaDeTexto 11"/>
          <p:cNvSpPr txBox="1"/>
          <p:nvPr/>
        </p:nvSpPr>
        <p:spPr>
          <a:xfrm>
            <a:off x="5944161" y="2927803"/>
            <a:ext cx="1920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Potencial</a:t>
            </a:r>
            <a:r>
              <a:rPr lang="pt-BR" sz="1200" dirty="0"/>
              <a:t> </a:t>
            </a:r>
            <a:r>
              <a:rPr lang="pt-BR" dirty="0"/>
              <a:t>de Variação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4463367" y="3664697"/>
            <a:ext cx="194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(2)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4816798" y="1892522"/>
            <a:ext cx="1566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Estímulo Tátil 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4880059" y="1923819"/>
            <a:ext cx="1316357" cy="2816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290128" y="4051711"/>
            <a:ext cx="15674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Estímulo</a:t>
            </a:r>
            <a:r>
              <a:rPr lang="en-US" dirty="0"/>
              <a:t> </a:t>
            </a:r>
            <a:r>
              <a:rPr lang="en-US" dirty="0" err="1"/>
              <a:t>Térmico</a:t>
            </a:r>
            <a:endParaRPr lang="en-US" dirty="0"/>
          </a:p>
        </p:txBody>
      </p:sp>
      <p:sp>
        <p:nvSpPr>
          <p:cNvPr id="17" name="Retângulo 16"/>
          <p:cNvSpPr/>
          <p:nvPr/>
        </p:nvSpPr>
        <p:spPr>
          <a:xfrm>
            <a:off x="3333279" y="4064773"/>
            <a:ext cx="1483519" cy="2816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095FFD2-8513-1586-534D-D0DA9DEF13FE}"/>
              </a:ext>
            </a:extLst>
          </p:cNvPr>
          <p:cNvSpPr txBox="1"/>
          <p:nvPr/>
        </p:nvSpPr>
        <p:spPr>
          <a:xfrm>
            <a:off x="0" y="3366239"/>
            <a:ext cx="3463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Autoria própria, MATLAB</a:t>
            </a:r>
            <a:endParaRPr lang="en-US" sz="12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58C5405-15F0-4E7B-2A13-485DE47E7245}"/>
              </a:ext>
            </a:extLst>
          </p:cNvPr>
          <p:cNvSpPr txBox="1"/>
          <p:nvPr/>
        </p:nvSpPr>
        <p:spPr>
          <a:xfrm>
            <a:off x="6509798" y="2373586"/>
            <a:ext cx="3463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Autoria própria, MATLAB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57052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1226BD12-81EB-B08F-8D23-9B0AC6CAF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>
            <a:extLst>
              <a:ext uri="{FF2B5EF4-FFF2-40B4-BE49-F238E27FC236}">
                <a16:creationId xmlns:a16="http://schemas.microsoft.com/office/drawing/2014/main" id="{01B5E839-BB02-75C6-4972-16C3AD2ADD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>
            <a:extLst>
              <a:ext uri="{FF2B5EF4-FFF2-40B4-BE49-F238E27FC236}">
                <a16:creationId xmlns:a16="http://schemas.microsoft.com/office/drawing/2014/main" id="{FAA1BC37-A5F2-5041-2C35-BBD82FD6515E}"/>
              </a:ext>
            </a:extLst>
          </p:cNvPr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5">
            <a:extLst>
              <a:ext uri="{FF2B5EF4-FFF2-40B4-BE49-F238E27FC236}">
                <a16:creationId xmlns:a16="http://schemas.microsoft.com/office/drawing/2014/main" id="{CFC125A1-779C-D379-2767-9533A1D56571}"/>
              </a:ext>
            </a:extLst>
          </p:cNvPr>
          <p:cNvSpPr txBox="1"/>
          <p:nvPr/>
        </p:nvSpPr>
        <p:spPr>
          <a:xfrm>
            <a:off x="0" y="126788"/>
            <a:ext cx="8241600" cy="63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4.2 – Resultados obtidos</a:t>
            </a:r>
            <a:endParaRPr sz="1600" dirty="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1" name="Google Shape;371;p45">
            <a:extLst>
              <a:ext uri="{FF2B5EF4-FFF2-40B4-BE49-F238E27FC236}">
                <a16:creationId xmlns:a16="http://schemas.microsoft.com/office/drawing/2014/main" id="{B634B1CF-3D98-CB28-CDEB-C8BD9D540B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04708" y="482983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33</a:t>
            </a:fld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94" y="714116"/>
            <a:ext cx="8688012" cy="371526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40662A7-2883-11E2-6030-AD24FA465199}"/>
              </a:ext>
            </a:extLst>
          </p:cNvPr>
          <p:cNvSpPr txBox="1"/>
          <p:nvPr/>
        </p:nvSpPr>
        <p:spPr>
          <a:xfrm>
            <a:off x="2941105" y="4394497"/>
            <a:ext cx="3463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Autoria própria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14669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1226BD12-81EB-B08F-8D23-9B0AC6CAF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>
            <a:extLst>
              <a:ext uri="{FF2B5EF4-FFF2-40B4-BE49-F238E27FC236}">
                <a16:creationId xmlns:a16="http://schemas.microsoft.com/office/drawing/2014/main" id="{01B5E839-BB02-75C6-4972-16C3AD2ADD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>
            <a:extLst>
              <a:ext uri="{FF2B5EF4-FFF2-40B4-BE49-F238E27FC236}">
                <a16:creationId xmlns:a16="http://schemas.microsoft.com/office/drawing/2014/main" id="{FAA1BC37-A5F2-5041-2C35-BBD82FD6515E}"/>
              </a:ext>
            </a:extLst>
          </p:cNvPr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5">
            <a:extLst>
              <a:ext uri="{FF2B5EF4-FFF2-40B4-BE49-F238E27FC236}">
                <a16:creationId xmlns:a16="http://schemas.microsoft.com/office/drawing/2014/main" id="{CFC125A1-779C-D379-2767-9533A1D56571}"/>
              </a:ext>
            </a:extLst>
          </p:cNvPr>
          <p:cNvSpPr txBox="1"/>
          <p:nvPr/>
        </p:nvSpPr>
        <p:spPr>
          <a:xfrm>
            <a:off x="0" y="126788"/>
            <a:ext cx="8241600" cy="63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4.2 – Resultados obtidos</a:t>
            </a:r>
            <a:endParaRPr sz="1600" dirty="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1" name="Google Shape;371;p45">
            <a:extLst>
              <a:ext uri="{FF2B5EF4-FFF2-40B4-BE49-F238E27FC236}">
                <a16:creationId xmlns:a16="http://schemas.microsoft.com/office/drawing/2014/main" id="{B634B1CF-3D98-CB28-CDEB-C8BD9D540B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04708" y="482983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34</a:t>
            </a:fld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52" y="1361906"/>
            <a:ext cx="8211696" cy="241968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40662A7-2883-11E2-6030-AD24FA465199}"/>
              </a:ext>
            </a:extLst>
          </p:cNvPr>
          <p:cNvSpPr txBox="1"/>
          <p:nvPr/>
        </p:nvSpPr>
        <p:spPr>
          <a:xfrm>
            <a:off x="2926323" y="3812971"/>
            <a:ext cx="3463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Autoria própria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178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1226BD12-81EB-B08F-8D23-9B0AC6CAF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>
            <a:extLst>
              <a:ext uri="{FF2B5EF4-FFF2-40B4-BE49-F238E27FC236}">
                <a16:creationId xmlns:a16="http://schemas.microsoft.com/office/drawing/2014/main" id="{01B5E839-BB02-75C6-4972-16C3AD2ADD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>
            <a:extLst>
              <a:ext uri="{FF2B5EF4-FFF2-40B4-BE49-F238E27FC236}">
                <a16:creationId xmlns:a16="http://schemas.microsoft.com/office/drawing/2014/main" id="{FAA1BC37-A5F2-5041-2C35-BBD82FD6515E}"/>
              </a:ext>
            </a:extLst>
          </p:cNvPr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5">
            <a:extLst>
              <a:ext uri="{FF2B5EF4-FFF2-40B4-BE49-F238E27FC236}">
                <a16:creationId xmlns:a16="http://schemas.microsoft.com/office/drawing/2014/main" id="{CFC125A1-779C-D379-2767-9533A1D56571}"/>
              </a:ext>
            </a:extLst>
          </p:cNvPr>
          <p:cNvSpPr txBox="1"/>
          <p:nvPr/>
        </p:nvSpPr>
        <p:spPr>
          <a:xfrm>
            <a:off x="0" y="126788"/>
            <a:ext cx="8241600" cy="63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4.2 – Resultados obtidos</a:t>
            </a:r>
            <a:endParaRPr sz="1600" dirty="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1" name="Google Shape;371;p45">
            <a:extLst>
              <a:ext uri="{FF2B5EF4-FFF2-40B4-BE49-F238E27FC236}">
                <a16:creationId xmlns:a16="http://schemas.microsoft.com/office/drawing/2014/main" id="{B634B1CF-3D98-CB28-CDEB-C8BD9D540B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04708" y="482983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35</a:t>
            </a:fld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47" y="1590538"/>
            <a:ext cx="8106906" cy="196242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40662A7-2883-11E2-6030-AD24FA465199}"/>
              </a:ext>
            </a:extLst>
          </p:cNvPr>
          <p:cNvSpPr txBox="1"/>
          <p:nvPr/>
        </p:nvSpPr>
        <p:spPr>
          <a:xfrm>
            <a:off x="3007000" y="3552962"/>
            <a:ext cx="3463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Autoria própria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618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1226BD12-81EB-B08F-8D23-9B0AC6CAF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>
            <a:extLst>
              <a:ext uri="{FF2B5EF4-FFF2-40B4-BE49-F238E27FC236}">
                <a16:creationId xmlns:a16="http://schemas.microsoft.com/office/drawing/2014/main" id="{01B5E839-BB02-75C6-4972-16C3AD2ADD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>
            <a:extLst>
              <a:ext uri="{FF2B5EF4-FFF2-40B4-BE49-F238E27FC236}">
                <a16:creationId xmlns:a16="http://schemas.microsoft.com/office/drawing/2014/main" id="{FAA1BC37-A5F2-5041-2C35-BBD82FD6515E}"/>
              </a:ext>
            </a:extLst>
          </p:cNvPr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5">
            <a:extLst>
              <a:ext uri="{FF2B5EF4-FFF2-40B4-BE49-F238E27FC236}">
                <a16:creationId xmlns:a16="http://schemas.microsoft.com/office/drawing/2014/main" id="{CFC125A1-779C-D379-2767-9533A1D56571}"/>
              </a:ext>
            </a:extLst>
          </p:cNvPr>
          <p:cNvSpPr txBox="1"/>
          <p:nvPr/>
        </p:nvSpPr>
        <p:spPr>
          <a:xfrm>
            <a:off x="0" y="126788"/>
            <a:ext cx="8241600" cy="63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4.2 – Resultados obtidos</a:t>
            </a:r>
            <a:endParaRPr sz="1600" dirty="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1" name="Google Shape;371;p45">
            <a:extLst>
              <a:ext uri="{FF2B5EF4-FFF2-40B4-BE49-F238E27FC236}">
                <a16:creationId xmlns:a16="http://schemas.microsoft.com/office/drawing/2014/main" id="{B634B1CF-3D98-CB28-CDEB-C8BD9D540B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04708" y="482983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36</a:t>
            </a:fld>
            <a:endParaRPr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0662A7-2883-11E2-6030-AD24FA465199}"/>
              </a:ext>
            </a:extLst>
          </p:cNvPr>
          <p:cNvSpPr txBox="1"/>
          <p:nvPr/>
        </p:nvSpPr>
        <p:spPr>
          <a:xfrm>
            <a:off x="3007000" y="3552962"/>
            <a:ext cx="3463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Autoria própria</a:t>
            </a:r>
            <a:endParaRPr lang="en-US" sz="1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25" y="1700091"/>
            <a:ext cx="8411749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40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1226BD12-81EB-B08F-8D23-9B0AC6CAF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>
            <a:extLst>
              <a:ext uri="{FF2B5EF4-FFF2-40B4-BE49-F238E27FC236}">
                <a16:creationId xmlns:a16="http://schemas.microsoft.com/office/drawing/2014/main" id="{01B5E839-BB02-75C6-4972-16C3AD2ADD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>
            <a:extLst>
              <a:ext uri="{FF2B5EF4-FFF2-40B4-BE49-F238E27FC236}">
                <a16:creationId xmlns:a16="http://schemas.microsoft.com/office/drawing/2014/main" id="{FAA1BC37-A5F2-5041-2C35-BBD82FD6515E}"/>
              </a:ext>
            </a:extLst>
          </p:cNvPr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5">
            <a:extLst>
              <a:ext uri="{FF2B5EF4-FFF2-40B4-BE49-F238E27FC236}">
                <a16:creationId xmlns:a16="http://schemas.microsoft.com/office/drawing/2014/main" id="{CFC125A1-779C-D379-2767-9533A1D56571}"/>
              </a:ext>
            </a:extLst>
          </p:cNvPr>
          <p:cNvSpPr txBox="1"/>
          <p:nvPr/>
        </p:nvSpPr>
        <p:spPr>
          <a:xfrm>
            <a:off x="0" y="126788"/>
            <a:ext cx="8241600" cy="63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4.2 – Resultados obtidos</a:t>
            </a:r>
            <a:endParaRPr sz="1600" dirty="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1" name="Google Shape;371;p45">
            <a:extLst>
              <a:ext uri="{FF2B5EF4-FFF2-40B4-BE49-F238E27FC236}">
                <a16:creationId xmlns:a16="http://schemas.microsoft.com/office/drawing/2014/main" id="{B634B1CF-3D98-CB28-CDEB-C8BD9D540B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04708" y="482983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37</a:t>
            </a:fld>
            <a:endParaRPr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0662A7-2883-11E2-6030-AD24FA465199}"/>
              </a:ext>
            </a:extLst>
          </p:cNvPr>
          <p:cNvSpPr txBox="1"/>
          <p:nvPr/>
        </p:nvSpPr>
        <p:spPr>
          <a:xfrm>
            <a:off x="3007000" y="3552962"/>
            <a:ext cx="3463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Autoria própria</a:t>
            </a:r>
            <a:endParaRPr lang="en-US" sz="1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25" y="1614355"/>
            <a:ext cx="8688012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70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1226BD12-81EB-B08F-8D23-9B0AC6CAF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>
            <a:extLst>
              <a:ext uri="{FF2B5EF4-FFF2-40B4-BE49-F238E27FC236}">
                <a16:creationId xmlns:a16="http://schemas.microsoft.com/office/drawing/2014/main" id="{01B5E839-BB02-75C6-4972-16C3AD2ADD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>
            <a:extLst>
              <a:ext uri="{FF2B5EF4-FFF2-40B4-BE49-F238E27FC236}">
                <a16:creationId xmlns:a16="http://schemas.microsoft.com/office/drawing/2014/main" id="{FAA1BC37-A5F2-5041-2C35-BBD82FD6515E}"/>
              </a:ext>
            </a:extLst>
          </p:cNvPr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5">
            <a:extLst>
              <a:ext uri="{FF2B5EF4-FFF2-40B4-BE49-F238E27FC236}">
                <a16:creationId xmlns:a16="http://schemas.microsoft.com/office/drawing/2014/main" id="{CFC125A1-779C-D379-2767-9533A1D56571}"/>
              </a:ext>
            </a:extLst>
          </p:cNvPr>
          <p:cNvSpPr txBox="1"/>
          <p:nvPr/>
        </p:nvSpPr>
        <p:spPr>
          <a:xfrm>
            <a:off x="0" y="126788"/>
            <a:ext cx="8241600" cy="63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4.3 – Potencial de ação espontâneo </a:t>
            </a:r>
            <a:endParaRPr sz="2400" dirty="0"/>
          </a:p>
        </p:txBody>
      </p:sp>
      <p:sp>
        <p:nvSpPr>
          <p:cNvPr id="371" name="Google Shape;371;p45">
            <a:extLst>
              <a:ext uri="{FF2B5EF4-FFF2-40B4-BE49-F238E27FC236}">
                <a16:creationId xmlns:a16="http://schemas.microsoft.com/office/drawing/2014/main" id="{B634B1CF-3D98-CB28-CDEB-C8BD9D540B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04708" y="482983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38</a:t>
            </a:fld>
            <a:endParaRPr dirty="0"/>
          </a:p>
        </p:txBody>
      </p:sp>
      <p:pic>
        <p:nvPicPr>
          <p:cNvPr id="7" name="Imagem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577" y="883687"/>
            <a:ext cx="3120292" cy="348913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0662A7-2883-11E2-6030-AD24FA465199}"/>
              </a:ext>
            </a:extLst>
          </p:cNvPr>
          <p:cNvSpPr txBox="1"/>
          <p:nvPr/>
        </p:nvSpPr>
        <p:spPr>
          <a:xfrm>
            <a:off x="3390362" y="4372819"/>
            <a:ext cx="3463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Autoria própria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49595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1226BD12-81EB-B08F-8D23-9B0AC6CAF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>
            <a:extLst>
              <a:ext uri="{FF2B5EF4-FFF2-40B4-BE49-F238E27FC236}">
                <a16:creationId xmlns:a16="http://schemas.microsoft.com/office/drawing/2014/main" id="{01B5E839-BB02-75C6-4972-16C3AD2ADD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>
            <a:extLst>
              <a:ext uri="{FF2B5EF4-FFF2-40B4-BE49-F238E27FC236}">
                <a16:creationId xmlns:a16="http://schemas.microsoft.com/office/drawing/2014/main" id="{FAA1BC37-A5F2-5041-2C35-BBD82FD6515E}"/>
              </a:ext>
            </a:extLst>
          </p:cNvPr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5">
            <a:extLst>
              <a:ext uri="{FF2B5EF4-FFF2-40B4-BE49-F238E27FC236}">
                <a16:creationId xmlns:a16="http://schemas.microsoft.com/office/drawing/2014/main" id="{CFC125A1-779C-D379-2767-9533A1D56571}"/>
              </a:ext>
            </a:extLst>
          </p:cNvPr>
          <p:cNvSpPr txBox="1"/>
          <p:nvPr/>
        </p:nvSpPr>
        <p:spPr>
          <a:xfrm>
            <a:off x="0" y="126788"/>
            <a:ext cx="8241600" cy="63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4.3 – Potencial de ação espontâneo </a:t>
            </a:r>
            <a:endParaRPr sz="2400" dirty="0"/>
          </a:p>
        </p:txBody>
      </p:sp>
      <p:sp>
        <p:nvSpPr>
          <p:cNvPr id="371" name="Google Shape;371;p45">
            <a:extLst>
              <a:ext uri="{FF2B5EF4-FFF2-40B4-BE49-F238E27FC236}">
                <a16:creationId xmlns:a16="http://schemas.microsoft.com/office/drawing/2014/main" id="{B634B1CF-3D98-CB28-CDEB-C8BD9D540B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04708" y="482983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39</a:t>
            </a:fld>
            <a:endParaRPr dirty="0"/>
          </a:p>
        </p:txBody>
      </p:sp>
      <p:pic>
        <p:nvPicPr>
          <p:cNvPr id="8" name="Imagem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80" y="1005879"/>
            <a:ext cx="5400040" cy="334454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40662A7-2883-11E2-6030-AD24FA465199}"/>
              </a:ext>
            </a:extLst>
          </p:cNvPr>
          <p:cNvSpPr txBox="1"/>
          <p:nvPr/>
        </p:nvSpPr>
        <p:spPr>
          <a:xfrm>
            <a:off x="3694117" y="4313132"/>
            <a:ext cx="3463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Autoria própria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60055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 descr="BestGroupLogo-Azul_3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 txBox="1"/>
          <p:nvPr/>
        </p:nvSpPr>
        <p:spPr>
          <a:xfrm>
            <a:off x="-288226" y="150646"/>
            <a:ext cx="8241600" cy="93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1.1.2 – Potencial de </a:t>
            </a:r>
            <a:r>
              <a:rPr lang="en-US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varia</a:t>
            </a:r>
            <a:r>
              <a:rPr lang="pt-BR" sz="2800" b="1" dirty="0" err="1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ção</a:t>
            </a:r>
            <a:endParaRPr sz="1600" dirty="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4</a:t>
            </a:fld>
            <a:endParaRPr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142990" y="4593589"/>
            <a:ext cx="4060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 modificado de</a:t>
            </a:r>
            <a:r>
              <a:rPr lang="en-US" dirty="0"/>
              <a:t> </a:t>
            </a:r>
            <a:r>
              <a:rPr lang="pt-BR" dirty="0"/>
              <a:t>Fromm e S. </a:t>
            </a:r>
            <a:r>
              <a:rPr lang="pt-BR" dirty="0" err="1"/>
              <a:t>Lautner</a:t>
            </a:r>
            <a:r>
              <a:rPr lang="pt-BR" dirty="0"/>
              <a:t> (2006)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580" y="774563"/>
            <a:ext cx="5674907" cy="377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91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394003D6-E82A-33EE-ACAE-1E9F1581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>
            <a:extLst>
              <a:ext uri="{FF2B5EF4-FFF2-40B4-BE49-F238E27FC236}">
                <a16:creationId xmlns:a16="http://schemas.microsoft.com/office/drawing/2014/main" id="{1349DB2B-5997-1FBA-BDBD-E6237D1698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>
            <a:extLst>
              <a:ext uri="{FF2B5EF4-FFF2-40B4-BE49-F238E27FC236}">
                <a16:creationId xmlns:a16="http://schemas.microsoft.com/office/drawing/2014/main" id="{E3A9204B-F705-A91B-7DDA-90667422357C}"/>
              </a:ext>
            </a:extLst>
          </p:cNvPr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5">
            <a:extLst>
              <a:ext uri="{FF2B5EF4-FFF2-40B4-BE49-F238E27FC236}">
                <a16:creationId xmlns:a16="http://schemas.microsoft.com/office/drawing/2014/main" id="{BE94BCDB-5E22-A490-D9CE-1E64BAD14EE0}"/>
              </a:ext>
            </a:extLst>
          </p:cNvPr>
          <p:cNvSpPr txBox="1"/>
          <p:nvPr/>
        </p:nvSpPr>
        <p:spPr>
          <a:xfrm>
            <a:off x="0" y="126788"/>
            <a:ext cx="8241600" cy="63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5 – Conclusões</a:t>
            </a:r>
            <a:endParaRPr sz="1600" dirty="0"/>
          </a:p>
          <a:p>
            <a:pPr lvl="1"/>
            <a:r>
              <a:rPr lang="pt-BR" sz="2400" b="1" dirty="0">
                <a:solidFill>
                  <a:schemeClr val="dk2"/>
                </a:solidFill>
                <a:latin typeface="Calibri"/>
                <a:cs typeface="Calibri"/>
              </a:rPr>
              <a:t>5.1 – Considerações Finais</a:t>
            </a:r>
            <a:endParaRPr lang="pt-BR" sz="2800" b="1" dirty="0">
              <a:solidFill>
                <a:schemeClr val="dk2"/>
              </a:solidFill>
              <a:latin typeface="Calibri"/>
              <a:cs typeface="Calibri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1" name="Google Shape;371;p45">
            <a:extLst>
              <a:ext uri="{FF2B5EF4-FFF2-40B4-BE49-F238E27FC236}">
                <a16:creationId xmlns:a16="http://schemas.microsoft.com/office/drawing/2014/main" id="{99DEFE5F-E71C-36DA-8BC2-1669E694F6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04708" y="482983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40</a:t>
            </a:fld>
            <a:endParaRPr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41873" y="1005879"/>
            <a:ext cx="602761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Controle preciso de variáveis ambientais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</a:rPr>
              <a:t>  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 captura de potenciais</a:t>
            </a:r>
            <a:r>
              <a:rPr kumimoji="0" lang="en-US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;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Desafios com ruídos nos dados;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Desafios com a planta. </a:t>
            </a:r>
          </a:p>
        </p:txBody>
      </p:sp>
    </p:spTree>
    <p:extLst>
      <p:ext uri="{BB962C8B-B14F-4D97-AF65-F5344CB8AC3E}">
        <p14:creationId xmlns:p14="http://schemas.microsoft.com/office/powerpoint/2010/main" val="857392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394003D6-E82A-33EE-ACAE-1E9F1581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>
            <a:extLst>
              <a:ext uri="{FF2B5EF4-FFF2-40B4-BE49-F238E27FC236}">
                <a16:creationId xmlns:a16="http://schemas.microsoft.com/office/drawing/2014/main" id="{1349DB2B-5997-1FBA-BDBD-E6237D1698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>
            <a:extLst>
              <a:ext uri="{FF2B5EF4-FFF2-40B4-BE49-F238E27FC236}">
                <a16:creationId xmlns:a16="http://schemas.microsoft.com/office/drawing/2014/main" id="{E3A9204B-F705-A91B-7DDA-90667422357C}"/>
              </a:ext>
            </a:extLst>
          </p:cNvPr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5">
            <a:extLst>
              <a:ext uri="{FF2B5EF4-FFF2-40B4-BE49-F238E27FC236}">
                <a16:creationId xmlns:a16="http://schemas.microsoft.com/office/drawing/2014/main" id="{BE94BCDB-5E22-A490-D9CE-1E64BAD14EE0}"/>
              </a:ext>
            </a:extLst>
          </p:cNvPr>
          <p:cNvSpPr txBox="1"/>
          <p:nvPr/>
        </p:nvSpPr>
        <p:spPr>
          <a:xfrm>
            <a:off x="0" y="126788"/>
            <a:ext cx="8241600" cy="63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5 – Conclusões</a:t>
            </a:r>
            <a:endParaRPr sz="1600" dirty="0"/>
          </a:p>
          <a:p>
            <a:pPr lvl="1"/>
            <a:r>
              <a:rPr lang="pt-BR" sz="2400" b="1" dirty="0">
                <a:solidFill>
                  <a:schemeClr val="dk2"/>
                </a:solidFill>
                <a:latin typeface="Calibri"/>
                <a:cs typeface="Calibri"/>
              </a:rPr>
              <a:t>5.2 – Propostas para Trabalhos Futuros</a:t>
            </a:r>
          </a:p>
          <a:p>
            <a:pPr lvl="1"/>
            <a:endParaRPr lang="pt-BR" sz="2800" b="1" dirty="0">
              <a:solidFill>
                <a:schemeClr val="dk2"/>
              </a:solidFill>
              <a:latin typeface="Calibri"/>
              <a:cs typeface="Calibri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/>
          </a:p>
        </p:txBody>
      </p:sp>
      <p:sp>
        <p:nvSpPr>
          <p:cNvPr id="371" name="Google Shape;371;p45">
            <a:extLst>
              <a:ext uri="{FF2B5EF4-FFF2-40B4-BE49-F238E27FC236}">
                <a16:creationId xmlns:a16="http://schemas.microsoft.com/office/drawing/2014/main" id="{99DEFE5F-E71C-36DA-8BC2-1669E694F6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04708" y="482983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41</a:t>
            </a:fld>
            <a:endParaRPr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148831" y="1455806"/>
            <a:ext cx="3509294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Desafios;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Propostas de solução;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Integração futura;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Impacto esperado;</a:t>
            </a:r>
          </a:p>
        </p:txBody>
      </p:sp>
    </p:spTree>
    <p:extLst>
      <p:ext uri="{BB962C8B-B14F-4D97-AF65-F5344CB8AC3E}">
        <p14:creationId xmlns:p14="http://schemas.microsoft.com/office/powerpoint/2010/main" val="2024627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 descr="BestGroupLogo-Azul_3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 txBox="1"/>
          <p:nvPr/>
        </p:nvSpPr>
        <p:spPr>
          <a:xfrm>
            <a:off x="-288226" y="150646"/>
            <a:ext cx="8241600" cy="93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6 - Referências</a:t>
            </a:r>
            <a:endParaRPr sz="1600" dirty="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42</a:t>
            </a:fld>
            <a:endParaRPr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23698B3-5373-2AEA-B252-B7F8F0DD4CA8}"/>
              </a:ext>
            </a:extLst>
          </p:cNvPr>
          <p:cNvSpPr txBox="1"/>
          <p:nvPr/>
        </p:nvSpPr>
        <p:spPr>
          <a:xfrm>
            <a:off x="86125" y="909916"/>
            <a:ext cx="91440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1600" dirty="0"/>
              <a:t>STAHLBERG, Rainer. </a:t>
            </a:r>
            <a:r>
              <a:rPr lang="pt-BR" sz="1600" b="1" dirty="0" err="1"/>
              <a:t>Historical</a:t>
            </a:r>
            <a:r>
              <a:rPr lang="pt-BR" sz="1600" b="1" dirty="0"/>
              <a:t> </a:t>
            </a:r>
            <a:r>
              <a:rPr lang="pt-BR" sz="1600" b="1" dirty="0" err="1"/>
              <a:t>Introduction</a:t>
            </a:r>
            <a:r>
              <a:rPr lang="pt-BR" sz="1600" b="1" dirty="0"/>
              <a:t> </a:t>
            </a:r>
            <a:r>
              <a:rPr lang="pt-BR" sz="1600" b="1" dirty="0" err="1"/>
              <a:t>to</a:t>
            </a:r>
            <a:r>
              <a:rPr lang="pt-BR" sz="1600" b="1" dirty="0"/>
              <a:t> Plant </a:t>
            </a:r>
            <a:r>
              <a:rPr lang="pt-BR" sz="1600" b="1" dirty="0" err="1"/>
              <a:t>Electrophysiology</a:t>
            </a:r>
            <a:r>
              <a:rPr lang="pt-BR" sz="1600" dirty="0"/>
              <a:t>. In: VOLKOV, Alexander G. (Ed.). </a:t>
            </a:r>
            <a:r>
              <a:rPr lang="pt-BR" sz="1600" b="1" dirty="0"/>
              <a:t>Plant </a:t>
            </a:r>
            <a:r>
              <a:rPr lang="pt-BR" sz="1600" b="1" dirty="0" err="1"/>
              <a:t>Electrophysiology</a:t>
            </a:r>
            <a:r>
              <a:rPr lang="pt-BR" sz="1600" b="1" dirty="0"/>
              <a:t>: </a:t>
            </a:r>
            <a:r>
              <a:rPr lang="pt-BR" sz="1600" b="1" dirty="0" err="1"/>
              <a:t>Theory</a:t>
            </a:r>
            <a:r>
              <a:rPr lang="pt-BR" sz="1600" b="1" dirty="0"/>
              <a:t> </a:t>
            </a:r>
            <a:r>
              <a:rPr lang="pt-BR" sz="1600" b="1" dirty="0" err="1"/>
              <a:t>and</a:t>
            </a:r>
            <a:r>
              <a:rPr lang="pt-BR" sz="1600" b="1" dirty="0"/>
              <a:t> </a:t>
            </a:r>
            <a:r>
              <a:rPr lang="pt-BR" sz="1600" b="1" dirty="0" err="1"/>
              <a:t>Methods</a:t>
            </a:r>
            <a:r>
              <a:rPr lang="pt-BR" sz="1600" b="1" dirty="0"/>
              <a:t>.</a:t>
            </a:r>
            <a:r>
              <a:rPr lang="pt-BR" sz="1600" dirty="0"/>
              <a:t> Berlin: Springer-</a:t>
            </a:r>
            <a:r>
              <a:rPr lang="pt-BR" sz="1600" dirty="0" err="1"/>
              <a:t>Verlag</a:t>
            </a:r>
            <a:r>
              <a:rPr lang="pt-BR" sz="1600" dirty="0"/>
              <a:t>, 2006. p. 3-14.</a:t>
            </a:r>
          </a:p>
          <a:p>
            <a:pPr marL="342900" indent="-342900">
              <a:buFont typeface="+mj-lt"/>
              <a:buAutoNum type="arabicPeriod"/>
            </a:pPr>
            <a:endParaRPr lang="pt-BR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BACKYARD BRAINS. </a:t>
            </a:r>
            <a:r>
              <a:rPr lang="en-US" sz="1600" b="1" i="1" dirty="0"/>
              <a:t>The Amazing Electrical Properties of Plants: Hands-On Experiments with Mimosa </a:t>
            </a:r>
            <a:r>
              <a:rPr lang="en-US" sz="1600" b="1" i="1" dirty="0" err="1"/>
              <a:t>pudica</a:t>
            </a:r>
            <a:r>
              <a:rPr lang="en-US" sz="1600" dirty="0"/>
              <a:t>. </a:t>
            </a:r>
            <a:r>
              <a:rPr lang="pt-BR" sz="1600" dirty="0"/>
              <a:t>[</a:t>
            </a:r>
            <a:r>
              <a:rPr lang="pt-BR" sz="1600" dirty="0" err="1"/>
              <a:t>s.l</a:t>
            </a:r>
            <a:r>
              <a:rPr lang="pt-BR" sz="1600" dirty="0"/>
              <a:t>.]: </a:t>
            </a:r>
            <a:r>
              <a:rPr lang="pt-BR" sz="1600" dirty="0" err="1"/>
              <a:t>Backyard</a:t>
            </a:r>
            <a:r>
              <a:rPr lang="pt-BR" sz="1600" dirty="0"/>
              <a:t> </a:t>
            </a:r>
            <a:r>
              <a:rPr lang="pt-BR" sz="1600" dirty="0" err="1"/>
              <a:t>Brains</a:t>
            </a:r>
            <a:r>
              <a:rPr lang="pt-BR" sz="1600" dirty="0"/>
              <a:t>, 2024. Disponível em: </a:t>
            </a:r>
            <a:r>
              <a:rPr lang="pt-BR" sz="1600" dirty="0">
                <a:hlinkClick r:id="rId6"/>
              </a:rPr>
              <a:t>https://backyardbrains.com/experiments/Plants_SensitiveMimosaPudica</a:t>
            </a:r>
            <a:r>
              <a:rPr lang="pt-BR" sz="1600" dirty="0"/>
              <a:t>. </a:t>
            </a:r>
            <a:r>
              <a:rPr lang="en-US" sz="1600" dirty="0" err="1"/>
              <a:t>Acesso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: 27 set. 2024.</a:t>
            </a:r>
            <a:endParaRPr lang="pt-BR" sz="1600" dirty="0"/>
          </a:p>
          <a:p>
            <a:pPr marL="342900" indent="-342900">
              <a:buFont typeface="+mj-lt"/>
              <a:buAutoNum type="arabicPeriod"/>
            </a:pPr>
            <a:endParaRPr lang="pt-BR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Chatterjee, S. K. </a:t>
            </a:r>
            <a:r>
              <a:rPr lang="en-US" sz="1600" b="1" i="1" dirty="0"/>
              <a:t>An Approach Towards Plant Electrical Signal Based External Stimuli Monitoring System</a:t>
            </a:r>
            <a:r>
              <a:rPr lang="en-US" sz="1600" dirty="0"/>
              <a:t>. (Doctoral dissertation, University of Southampton), 2017.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771378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 descr="BestGroupLogo-Azul_3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 txBox="1"/>
          <p:nvPr/>
        </p:nvSpPr>
        <p:spPr>
          <a:xfrm>
            <a:off x="-288226" y="150646"/>
            <a:ext cx="8241600" cy="93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6 - Referências</a:t>
            </a:r>
            <a:endParaRPr sz="1600" dirty="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43</a:t>
            </a:fld>
            <a:endParaRPr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23698B3-5373-2AEA-B252-B7F8F0DD4CA8}"/>
              </a:ext>
            </a:extLst>
          </p:cNvPr>
          <p:cNvSpPr txBox="1"/>
          <p:nvPr/>
        </p:nvSpPr>
        <p:spPr>
          <a:xfrm>
            <a:off x="86125" y="1216145"/>
            <a:ext cx="9144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1600" dirty="0"/>
              <a:t>FROMM, </a:t>
            </a:r>
            <a:r>
              <a:rPr lang="en-US" sz="1600" dirty="0" err="1"/>
              <a:t>Jörg</a:t>
            </a:r>
            <a:r>
              <a:rPr lang="en-US" sz="1600" dirty="0"/>
              <a:t>; LAUTNER, </a:t>
            </a:r>
            <a:r>
              <a:rPr lang="en-US" sz="1600" dirty="0" err="1"/>
              <a:t>Silke</a:t>
            </a:r>
            <a:r>
              <a:rPr lang="en-US" sz="1600" dirty="0"/>
              <a:t>. </a:t>
            </a:r>
            <a:r>
              <a:rPr lang="en-US" sz="1600" b="1" dirty="0"/>
              <a:t>Electrical signals and their physiological significance in plants. Plant, Cell &amp; Environment,</a:t>
            </a:r>
            <a:r>
              <a:rPr lang="en-US" sz="1600" dirty="0"/>
              <a:t> v. 30, n. 3, p. 249-257, 2006.</a:t>
            </a:r>
          </a:p>
          <a:p>
            <a:pPr marL="342900" indent="-342900">
              <a:buFont typeface="+mj-lt"/>
              <a:buAutoNum type="arabicPeriod" startAt="4"/>
            </a:pPr>
            <a:endParaRPr lang="en-US" sz="1600" dirty="0"/>
          </a:p>
          <a:p>
            <a:pPr marL="342900" indent="-342900">
              <a:buFont typeface="+mj-lt"/>
              <a:buAutoNum type="arabicPeriod" startAt="4"/>
            </a:pPr>
            <a:r>
              <a:rPr lang="en-US" sz="1600" dirty="0" err="1"/>
              <a:t>Hagihara</a:t>
            </a:r>
            <a:r>
              <a:rPr lang="en-US" sz="1600" dirty="0"/>
              <a:t>, Takuma and Toyota, </a:t>
            </a:r>
            <a:r>
              <a:rPr lang="en-US" sz="1600" dirty="0" err="1"/>
              <a:t>Masatsugu</a:t>
            </a:r>
            <a:r>
              <a:rPr lang="en-US" sz="1600" dirty="0"/>
              <a:t>. </a:t>
            </a:r>
            <a:r>
              <a:rPr lang="en-US" sz="1600" b="1" i="1" dirty="0"/>
              <a:t>Mechanical Signaling in the Sensitive Plant Mimosa </a:t>
            </a:r>
            <a:r>
              <a:rPr lang="en-US" sz="1600" b="1" i="1" dirty="0" err="1"/>
              <a:t>pudica</a:t>
            </a:r>
            <a:r>
              <a:rPr lang="en-US" sz="1600" b="1" i="1" dirty="0"/>
              <a:t> L</a:t>
            </a:r>
            <a:r>
              <a:rPr lang="en-US" sz="1600" i="1" dirty="0"/>
              <a:t>.</a:t>
            </a:r>
            <a:r>
              <a:rPr lang="en-US" sz="1600" dirty="0"/>
              <a:t> Japan and Madison: </a:t>
            </a:r>
            <a:r>
              <a:rPr lang="en-US" sz="1600" i="1" dirty="0"/>
              <a:t>Plants</a:t>
            </a:r>
            <a:r>
              <a:rPr lang="en-US" sz="1600" dirty="0"/>
              <a:t>, 2020.</a:t>
            </a:r>
            <a:endParaRPr lang="pt-BR" sz="1600" dirty="0"/>
          </a:p>
          <a:p>
            <a:pPr marL="342900" indent="-342900">
              <a:buFont typeface="+mj-lt"/>
              <a:buAutoNum type="arabicPeriod" startAt="4"/>
            </a:pPr>
            <a:endParaRPr lang="pt-BR" sz="1600" dirty="0"/>
          </a:p>
          <a:p>
            <a:pPr marL="342900" indent="-342900">
              <a:buFont typeface="+mj-lt"/>
              <a:buAutoNum type="arabicPeriod" startAt="4"/>
            </a:pPr>
            <a:r>
              <a:rPr lang="pt-BR" sz="1600" dirty="0"/>
              <a:t>Lobo, Marta A. </a:t>
            </a:r>
            <a:r>
              <a:rPr lang="pt-BR" sz="1600" i="1" dirty="0"/>
              <a:t>et al</a:t>
            </a:r>
            <a:r>
              <a:rPr lang="pt-BR" sz="1600" dirty="0"/>
              <a:t>. </a:t>
            </a:r>
            <a:r>
              <a:rPr lang="en-US" sz="1600" b="1" i="1" dirty="0"/>
              <a:t>Electrical sensing of the plant Mimosa </a:t>
            </a:r>
            <a:r>
              <a:rPr lang="en-US" sz="1600" b="1" i="1" dirty="0" err="1"/>
              <a:t>pudica</a:t>
            </a:r>
            <a:r>
              <a:rPr lang="en-US" sz="1600" b="1" i="1" dirty="0"/>
              <a:t> under ambient temperatures</a:t>
            </a:r>
            <a:r>
              <a:rPr lang="en-US" sz="1600" dirty="0"/>
              <a:t>. </a:t>
            </a:r>
            <a:r>
              <a:rPr lang="pt-BR" sz="1600" dirty="0"/>
              <a:t>Porto e Coimbra, Portugal: IEEE, 2023.</a:t>
            </a:r>
          </a:p>
        </p:txBody>
      </p:sp>
    </p:spTree>
    <p:extLst>
      <p:ext uri="{BB962C8B-B14F-4D97-AF65-F5344CB8AC3E}">
        <p14:creationId xmlns:p14="http://schemas.microsoft.com/office/powerpoint/2010/main" val="6659917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 descr="BestGroupLogo-Azul_3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 txBox="1"/>
          <p:nvPr/>
        </p:nvSpPr>
        <p:spPr>
          <a:xfrm>
            <a:off x="-288226" y="150646"/>
            <a:ext cx="8241600" cy="93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6 - Referências</a:t>
            </a:r>
            <a:endParaRPr sz="1600" dirty="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44</a:t>
            </a:fld>
            <a:endParaRPr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23698B3-5373-2AEA-B252-B7F8F0DD4CA8}"/>
              </a:ext>
            </a:extLst>
          </p:cNvPr>
          <p:cNvSpPr txBox="1"/>
          <p:nvPr/>
        </p:nvSpPr>
        <p:spPr>
          <a:xfrm>
            <a:off x="-14773" y="870980"/>
            <a:ext cx="9144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pt-BR" sz="1600" dirty="0"/>
              <a:t>Macedo, F. C. O </a:t>
            </a:r>
            <a:r>
              <a:rPr lang="pt-BR" sz="1600" i="1" dirty="0"/>
              <a:t>et al</a:t>
            </a:r>
            <a:r>
              <a:rPr lang="pt-BR" sz="1600" dirty="0"/>
              <a:t>. </a:t>
            </a:r>
            <a:r>
              <a:rPr lang="en-US" sz="1600" b="1" i="1" dirty="0"/>
              <a:t>Action potentials in abscisic acid-deficient tomato mutant generated spontaneously and evoked by electrical stimulation</a:t>
            </a:r>
            <a:r>
              <a:rPr lang="en-US" sz="1600" dirty="0"/>
              <a:t>. </a:t>
            </a:r>
            <a:r>
              <a:rPr lang="pt-BR" sz="1600" dirty="0" err="1"/>
              <a:t>University</a:t>
            </a:r>
            <a:r>
              <a:rPr lang="pt-BR" sz="1600" dirty="0"/>
              <a:t> </a:t>
            </a:r>
            <a:r>
              <a:rPr lang="pt-BR" sz="1600" dirty="0" err="1"/>
              <a:t>of</a:t>
            </a:r>
            <a:r>
              <a:rPr lang="pt-BR" sz="1600" dirty="0"/>
              <a:t> São Paulo, Piracicaba, 2015.</a:t>
            </a:r>
          </a:p>
          <a:p>
            <a:pPr marL="342900" indent="-342900">
              <a:buFont typeface="+mj-lt"/>
              <a:buAutoNum type="arabicPeriod" startAt="7"/>
            </a:pPr>
            <a:endParaRPr lang="en-US" sz="1600" dirty="0"/>
          </a:p>
          <a:p>
            <a:pPr marL="342900" indent="-342900">
              <a:buFont typeface="+mj-lt"/>
              <a:buAutoNum type="arabicPeriod" startAt="7"/>
            </a:pPr>
            <a:r>
              <a:rPr lang="pt-BR" sz="1600" dirty="0"/>
              <a:t>Mancuso, Stefano &amp; Marras, Anna Maria. </a:t>
            </a:r>
            <a:r>
              <a:rPr lang="en-US" sz="1600" b="1" i="1" dirty="0"/>
              <a:t>New solid state </a:t>
            </a:r>
            <a:r>
              <a:rPr lang="en-US" sz="1600" b="1" i="1" dirty="0" err="1"/>
              <a:t>microsensors</a:t>
            </a:r>
            <a:r>
              <a:rPr lang="en-US" sz="1600" b="1" i="1" dirty="0"/>
              <a:t> in plant physiology</a:t>
            </a:r>
            <a:r>
              <a:rPr lang="en-US" sz="1600" dirty="0"/>
              <a:t>. Sesto </a:t>
            </a:r>
            <a:r>
              <a:rPr lang="en-US" sz="1600" dirty="0" err="1"/>
              <a:t>Fiorentino</a:t>
            </a:r>
            <a:r>
              <a:rPr lang="en-US" sz="1600" dirty="0"/>
              <a:t> (FI), Italy: Springer-</a:t>
            </a:r>
            <a:r>
              <a:rPr lang="en-US" sz="1600" dirty="0" err="1"/>
              <a:t>Verlag</a:t>
            </a:r>
            <a:r>
              <a:rPr lang="en-US" sz="1600" dirty="0"/>
              <a:t> Berlin Heidelberg, 2006.</a:t>
            </a:r>
            <a:endParaRPr lang="pt-BR" sz="1600" dirty="0"/>
          </a:p>
          <a:p>
            <a:pPr marL="342900" indent="-342900">
              <a:buFont typeface="+mj-lt"/>
              <a:buAutoNum type="arabicPeriod" startAt="7"/>
            </a:pPr>
            <a:endParaRPr lang="pt-BR" sz="1600" dirty="0"/>
          </a:p>
          <a:p>
            <a:pPr marL="342900" indent="-342900">
              <a:buFont typeface="+mj-lt"/>
              <a:buAutoNum type="arabicPeriod" startAt="7"/>
            </a:pPr>
            <a:r>
              <a:rPr lang="en-US" sz="1600" dirty="0" err="1"/>
              <a:t>Sareen</a:t>
            </a:r>
            <a:r>
              <a:rPr lang="en-US" sz="1600" dirty="0"/>
              <a:t>, Harpreet. </a:t>
            </a:r>
            <a:r>
              <a:rPr lang="en-US" sz="1600" b="1" i="1" dirty="0"/>
              <a:t>Cyborg Botany: Augmented Plants as Sensors, Displays and Actuators</a:t>
            </a:r>
            <a:r>
              <a:rPr lang="en-US" sz="1600" dirty="0"/>
              <a:t>. Massachusetts: Massachusetts Institute of Technology, 2017.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9882644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 descr="BestGroupLogo-Azul_3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 txBox="1"/>
          <p:nvPr/>
        </p:nvSpPr>
        <p:spPr>
          <a:xfrm>
            <a:off x="-288226" y="150646"/>
            <a:ext cx="8241600" cy="93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6 - Referências</a:t>
            </a:r>
            <a:endParaRPr sz="1600" dirty="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45</a:t>
            </a:fld>
            <a:endParaRPr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23698B3-5373-2AEA-B252-B7F8F0DD4CA8}"/>
              </a:ext>
            </a:extLst>
          </p:cNvPr>
          <p:cNvSpPr txBox="1"/>
          <p:nvPr/>
        </p:nvSpPr>
        <p:spPr>
          <a:xfrm>
            <a:off x="-14773" y="870980"/>
            <a:ext cx="9144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10"/>
            </a:pPr>
            <a:r>
              <a:rPr lang="en-US" sz="1600" dirty="0"/>
              <a:t>Silva, </a:t>
            </a:r>
            <a:r>
              <a:rPr lang="en-US" sz="1600" dirty="0" err="1"/>
              <a:t>Fábia</a:t>
            </a:r>
            <a:r>
              <a:rPr lang="en-US" sz="1600" dirty="0"/>
              <a:t> Barbosa </a:t>
            </a:r>
            <a:r>
              <a:rPr lang="en-US" sz="1600" i="1" dirty="0"/>
              <a:t>et al</a:t>
            </a:r>
            <a:r>
              <a:rPr lang="en-US" sz="1600" dirty="0"/>
              <a:t>. </a:t>
            </a:r>
            <a:r>
              <a:rPr lang="en-US" sz="1600" b="1" i="1" dirty="0"/>
              <a:t>Multivariate characterization of spontaneously generated electrical signals evoked by electrical stimulation in abscisic acid mutant tomato plants</a:t>
            </a:r>
            <a:r>
              <a:rPr lang="en-US" sz="1600" dirty="0"/>
              <a:t>. </a:t>
            </a:r>
            <a:r>
              <a:rPr lang="en-US" sz="1600" dirty="0" err="1"/>
              <a:t>Erechim</a:t>
            </a:r>
            <a:r>
              <a:rPr lang="en-US" sz="1600" dirty="0"/>
              <a:t>, RS: Federal University of </a:t>
            </a:r>
            <a:r>
              <a:rPr lang="en-US" sz="1600" dirty="0" err="1"/>
              <a:t>Fronteira</a:t>
            </a:r>
            <a:r>
              <a:rPr lang="en-US" sz="1600" dirty="0"/>
              <a:t> </a:t>
            </a:r>
            <a:r>
              <a:rPr lang="en-US" sz="1600" dirty="0" err="1"/>
              <a:t>Sul</a:t>
            </a:r>
            <a:r>
              <a:rPr lang="en-US" sz="1600" dirty="0"/>
              <a:t> (UFFS), 2021.</a:t>
            </a:r>
            <a:endParaRPr lang="pt-BR" sz="1600" dirty="0"/>
          </a:p>
          <a:p>
            <a:pPr marL="342900" indent="-342900">
              <a:buFont typeface="+mj-lt"/>
              <a:buAutoNum type="arabicPeriod" startAt="10"/>
            </a:pPr>
            <a:endParaRPr lang="en-US" sz="1600" dirty="0"/>
          </a:p>
          <a:p>
            <a:pPr marL="342900" indent="-342900">
              <a:buFont typeface="+mj-lt"/>
              <a:buAutoNum type="arabicPeriod" startAt="10"/>
            </a:pPr>
            <a:r>
              <a:rPr lang="en-US" sz="1600" dirty="0"/>
              <a:t>Song, X. D. </a:t>
            </a:r>
            <a:r>
              <a:rPr lang="en-US" sz="1600" i="1" dirty="0"/>
              <a:t>et al</a:t>
            </a:r>
            <a:r>
              <a:rPr lang="en-US" sz="1600" dirty="0"/>
              <a:t>. </a:t>
            </a:r>
            <a:r>
              <a:rPr lang="en-US" sz="1600" b="1" i="1" dirty="0"/>
              <a:t>Application of biochar from sewage sludge to plant cultivation: Influence of pyrolysis temperature and biochar-to-soil ratio on yield and heavy metal accumulation</a:t>
            </a:r>
            <a:r>
              <a:rPr lang="en-US" sz="1600" dirty="0"/>
              <a:t>. Shanghai, China: Elsevier, 2014.</a:t>
            </a:r>
            <a:endParaRPr lang="pt-BR" sz="1600" dirty="0"/>
          </a:p>
          <a:p>
            <a:pPr marL="342900" indent="-342900">
              <a:buFont typeface="+mj-lt"/>
              <a:buAutoNum type="arabicPeriod" startAt="10"/>
            </a:pPr>
            <a:endParaRPr lang="pt-BR" sz="1600" dirty="0"/>
          </a:p>
          <a:p>
            <a:pPr marL="342900" indent="-342900">
              <a:buFont typeface="+mj-lt"/>
              <a:buAutoNum type="arabicPeriod" startAt="10"/>
            </a:pPr>
            <a:r>
              <a:rPr lang="en-US" sz="1600" dirty="0" err="1"/>
              <a:t>Tamás</a:t>
            </a:r>
            <a:r>
              <a:rPr lang="en-US" sz="1600" dirty="0"/>
              <a:t>, </a:t>
            </a:r>
            <a:r>
              <a:rPr lang="en-US" sz="1600" dirty="0" err="1"/>
              <a:t>Visnovitz</a:t>
            </a:r>
            <a:r>
              <a:rPr lang="en-US" sz="1600" dirty="0"/>
              <a:t> </a:t>
            </a:r>
            <a:r>
              <a:rPr lang="en-US" sz="1600" i="1" dirty="0"/>
              <a:t>et al</a:t>
            </a:r>
            <a:r>
              <a:rPr lang="en-US" sz="1600" dirty="0"/>
              <a:t>. </a:t>
            </a:r>
            <a:r>
              <a:rPr lang="en-US" sz="1600" b="1" i="1" dirty="0"/>
              <a:t>Mechanoreceptor Cells on the Tertiary </a:t>
            </a:r>
            <a:r>
              <a:rPr lang="en-US" sz="1600" b="1" i="1" dirty="0" err="1"/>
              <a:t>Pulvini</a:t>
            </a:r>
            <a:r>
              <a:rPr lang="en-US" sz="1600" b="1" i="1" dirty="0"/>
              <a:t> of Mimosa </a:t>
            </a:r>
            <a:r>
              <a:rPr lang="en-US" sz="1600" b="1" i="1" dirty="0" err="1"/>
              <a:t>pudica</a:t>
            </a:r>
            <a:r>
              <a:rPr lang="en-US" sz="1600" b="1" i="1" dirty="0"/>
              <a:t> L</a:t>
            </a:r>
            <a:r>
              <a:rPr lang="en-US" sz="1600" i="1" dirty="0"/>
              <a:t>.</a:t>
            </a:r>
            <a:r>
              <a:rPr lang="en-US" sz="1600" dirty="0"/>
              <a:t> Budapest, Hungary: </a:t>
            </a:r>
            <a:r>
              <a:rPr lang="en-US" sz="1600" dirty="0" err="1"/>
              <a:t>Landes</a:t>
            </a:r>
            <a:r>
              <a:rPr lang="en-US" sz="1600" dirty="0"/>
              <a:t> Bioscience, 2007.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3277371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 descr="BestGroupLogo-Azul_3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 txBox="1"/>
          <p:nvPr/>
        </p:nvSpPr>
        <p:spPr>
          <a:xfrm>
            <a:off x="-288226" y="150646"/>
            <a:ext cx="8241600" cy="93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6 - Referências</a:t>
            </a:r>
            <a:endParaRPr sz="1600" dirty="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46</a:t>
            </a:fld>
            <a:endParaRPr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23698B3-5373-2AEA-B252-B7F8F0DD4CA8}"/>
              </a:ext>
            </a:extLst>
          </p:cNvPr>
          <p:cNvSpPr txBox="1"/>
          <p:nvPr/>
        </p:nvSpPr>
        <p:spPr>
          <a:xfrm>
            <a:off x="-14773" y="870980"/>
            <a:ext cx="9144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 </a:t>
            </a:r>
            <a:endParaRPr lang="pt-BR" sz="1600" dirty="0"/>
          </a:p>
          <a:p>
            <a:pPr marL="342900" indent="-342900">
              <a:buFont typeface="+mj-lt"/>
              <a:buAutoNum type="arabicPeriod" startAt="13"/>
            </a:pPr>
            <a:r>
              <a:rPr lang="en-US" sz="1600" dirty="0" err="1"/>
              <a:t>Volkov</a:t>
            </a:r>
            <a:r>
              <a:rPr lang="en-US" sz="1600" dirty="0"/>
              <a:t>, Alexander G. </a:t>
            </a:r>
            <a:r>
              <a:rPr lang="en-US" sz="1600" b="1" i="1" dirty="0"/>
              <a:t>Mechanisms of </a:t>
            </a:r>
            <a:r>
              <a:rPr lang="en-US" sz="1600" b="1" i="1" dirty="0" err="1"/>
              <a:t>multielectron</a:t>
            </a:r>
            <a:r>
              <a:rPr lang="en-US" sz="1600" b="1" i="1" dirty="0"/>
              <a:t> reactions at the plasma/water interface: Interfacial catalysis</a:t>
            </a:r>
            <a:r>
              <a:rPr lang="en-US" sz="1600" i="1" dirty="0"/>
              <a:t>, RONS, nitrogen fixation, and plasma activated water</a:t>
            </a:r>
            <a:r>
              <a:rPr lang="en-US" sz="1600" dirty="0"/>
              <a:t>. Huntsville, United States: Elsevier Ltd, 2021.</a:t>
            </a:r>
            <a:endParaRPr lang="pt-BR" sz="1600" dirty="0"/>
          </a:p>
          <a:p>
            <a:pPr marL="342900" indent="-342900">
              <a:buFont typeface="+mj-lt"/>
              <a:buAutoNum type="arabicPeriod" startAt="13"/>
            </a:pPr>
            <a:endParaRPr lang="en-US" sz="1600" dirty="0"/>
          </a:p>
          <a:p>
            <a:pPr marL="342900" indent="-342900">
              <a:buFont typeface="+mj-lt"/>
              <a:buAutoNum type="arabicPeriod" startAt="13"/>
            </a:pPr>
            <a:r>
              <a:rPr lang="en-US" sz="1600" dirty="0"/>
              <a:t>Wang, </a:t>
            </a:r>
            <a:r>
              <a:rPr lang="en-US" sz="1600" dirty="0" err="1"/>
              <a:t>Zhong</a:t>
            </a:r>
            <a:r>
              <a:rPr lang="en-US" sz="1600" dirty="0"/>
              <a:t>-Yi </a:t>
            </a:r>
            <a:r>
              <a:rPr lang="en-US" sz="1600" i="1" dirty="0"/>
              <a:t>et al</a:t>
            </a:r>
            <a:r>
              <a:rPr lang="en-US" sz="1600" dirty="0"/>
              <a:t>. </a:t>
            </a:r>
            <a:r>
              <a:rPr lang="en-US" sz="1600" b="1" i="1" dirty="0"/>
              <a:t>Plant Electrical Signal Monitoring System in Greenhouse and its Applications</a:t>
            </a:r>
            <a:r>
              <a:rPr lang="en-US" sz="1600" dirty="0"/>
              <a:t>. </a:t>
            </a:r>
            <a:r>
              <a:rPr lang="pt-BR" sz="1600" dirty="0"/>
              <a:t>Pequim, China: </a:t>
            </a:r>
            <a:r>
              <a:rPr lang="pt-BR" sz="1600" dirty="0" err="1"/>
              <a:t>Elsevier</a:t>
            </a:r>
            <a:r>
              <a:rPr lang="pt-BR" sz="1600" dirty="0"/>
              <a:t> </a:t>
            </a:r>
            <a:r>
              <a:rPr lang="pt-BR" sz="1600" dirty="0" err="1"/>
              <a:t>Ltd</a:t>
            </a:r>
            <a:r>
              <a:rPr lang="pt-BR" sz="1600" dirty="0"/>
              <a:t>, 2009.</a:t>
            </a:r>
          </a:p>
          <a:p>
            <a:pPr marL="342900" indent="-342900">
              <a:buFont typeface="+mj-lt"/>
              <a:buAutoNum type="arabicPeriod" startAt="10"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236692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2FB5AA43-6A79-91EA-F850-D8938C05B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>
            <a:extLst>
              <a:ext uri="{FF2B5EF4-FFF2-40B4-BE49-F238E27FC236}">
                <a16:creationId xmlns:a16="http://schemas.microsoft.com/office/drawing/2014/main" id="{C1A68063-DC6D-F536-D7A5-D3F470A671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 descr="BestGroupLogo-Azul_3d.png">
            <a:extLst>
              <a:ext uri="{FF2B5EF4-FFF2-40B4-BE49-F238E27FC236}">
                <a16:creationId xmlns:a16="http://schemas.microsoft.com/office/drawing/2014/main" id="{F6FF659F-4A62-B93A-BDFA-4D774195B6E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>
            <a:extLst>
              <a:ext uri="{FF2B5EF4-FFF2-40B4-BE49-F238E27FC236}">
                <a16:creationId xmlns:a16="http://schemas.microsoft.com/office/drawing/2014/main" id="{FD489D46-DD2E-5C8D-657C-C31CBDFF9866}"/>
              </a:ext>
            </a:extLst>
          </p:cNvPr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>
            <a:extLst>
              <a:ext uri="{FF2B5EF4-FFF2-40B4-BE49-F238E27FC236}">
                <a16:creationId xmlns:a16="http://schemas.microsoft.com/office/drawing/2014/main" id="{C8C5354C-76E0-EFDB-D7B0-FFF48C4E7E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>
            <a:extLst>
              <a:ext uri="{FF2B5EF4-FFF2-40B4-BE49-F238E27FC236}">
                <a16:creationId xmlns:a16="http://schemas.microsoft.com/office/drawing/2014/main" id="{C81F2C4C-A714-D0F5-AD3D-8BED8B93B80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>
            <a:extLst>
              <a:ext uri="{FF2B5EF4-FFF2-40B4-BE49-F238E27FC236}">
                <a16:creationId xmlns:a16="http://schemas.microsoft.com/office/drawing/2014/main" id="{7AABE4CC-B3CE-BBE8-C0C4-8C8E59993ECE}"/>
              </a:ext>
            </a:extLst>
          </p:cNvPr>
          <p:cNvSpPr txBox="1"/>
          <p:nvPr/>
        </p:nvSpPr>
        <p:spPr>
          <a:xfrm>
            <a:off x="1618727" y="1640975"/>
            <a:ext cx="6517088" cy="93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96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Obrigado!</a:t>
            </a:r>
            <a:endParaRPr sz="6600" dirty="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00" dirty="0"/>
          </a:p>
        </p:txBody>
      </p:sp>
      <p:sp>
        <p:nvSpPr>
          <p:cNvPr id="371" name="Google Shape;371;p45">
            <a:extLst>
              <a:ext uri="{FF2B5EF4-FFF2-40B4-BE49-F238E27FC236}">
                <a16:creationId xmlns:a16="http://schemas.microsoft.com/office/drawing/2014/main" id="{13C3D100-42E8-C34D-4871-B5E7BFD0CD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47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5372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 descr="BestGroupLogo-Azul_3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 txBox="1"/>
          <p:nvPr/>
        </p:nvSpPr>
        <p:spPr>
          <a:xfrm>
            <a:off x="-288226" y="150646"/>
            <a:ext cx="8241600" cy="93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1.1.3 – Potencial de ação espontâneo</a:t>
            </a:r>
            <a:endParaRPr sz="1600" dirty="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5</a:t>
            </a:fld>
            <a:endParaRPr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142990" y="4593589"/>
            <a:ext cx="324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 modificado de</a:t>
            </a:r>
            <a:r>
              <a:rPr lang="en-US" dirty="0"/>
              <a:t> </a:t>
            </a:r>
            <a:r>
              <a:rPr lang="pt-BR" dirty="0"/>
              <a:t>Silva </a:t>
            </a:r>
            <a:r>
              <a:rPr lang="pt-BR" i="1" dirty="0"/>
              <a:t>et al</a:t>
            </a:r>
            <a:r>
              <a:rPr lang="pt-BR" dirty="0"/>
              <a:t>. (2021)</a:t>
            </a:r>
            <a:endParaRPr lang="en-U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812" y="892657"/>
            <a:ext cx="5143182" cy="343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60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 descr="BestGroupLogo-Azul_3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 txBox="1"/>
          <p:nvPr/>
        </p:nvSpPr>
        <p:spPr>
          <a:xfrm>
            <a:off x="228676" y="308373"/>
            <a:ext cx="8241600" cy="3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1.2 – Contexto</a:t>
            </a:r>
            <a:endParaRPr sz="1600" dirty="0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6</a:t>
            </a:fld>
            <a:endParaRPr dirty="0"/>
          </a:p>
        </p:txBody>
      </p:sp>
      <p:sp>
        <p:nvSpPr>
          <p:cNvPr id="2" name="CaixaDeTexto 1"/>
          <p:cNvSpPr txBox="1"/>
          <p:nvPr/>
        </p:nvSpPr>
        <p:spPr>
          <a:xfrm>
            <a:off x="228676" y="1318234"/>
            <a:ext cx="89259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O primeiro registro de APs; </a:t>
            </a:r>
            <a:r>
              <a:rPr lang="pt-BR" sz="2400" dirty="0"/>
              <a:t>Darwin (1875, </a:t>
            </a:r>
            <a:r>
              <a:rPr lang="pt-BR" sz="2400" i="1" dirty="0"/>
              <a:t>apud</a:t>
            </a:r>
            <a:r>
              <a:rPr lang="pt-BR" sz="2400" dirty="0"/>
              <a:t> </a:t>
            </a:r>
            <a:r>
              <a:rPr lang="pt-BR" sz="2400" dirty="0" err="1"/>
              <a:t>Stahlberg</a:t>
            </a:r>
            <a:r>
              <a:rPr lang="pt-BR" sz="2400" dirty="0"/>
              <a:t>, 2020);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Evolução da Tecnologia de Controle Ambiental Wang </a:t>
            </a:r>
            <a:r>
              <a:rPr lang="pt-BR" sz="2400" i="1" dirty="0"/>
              <a:t>et al</a:t>
            </a:r>
            <a:r>
              <a:rPr lang="pt-BR" sz="2400" dirty="0"/>
              <a:t>. (2009).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465506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 descr="BestGroupLogo-Azul_3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7" y="4299347"/>
            <a:ext cx="1512095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4354115"/>
            <a:ext cx="8985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 txBox="1"/>
          <p:nvPr/>
        </p:nvSpPr>
        <p:spPr>
          <a:xfrm>
            <a:off x="-281080" y="206999"/>
            <a:ext cx="8241600" cy="93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1.3 – Motivações para uso da Mimosa </a:t>
            </a:r>
            <a:r>
              <a:rPr lang="en-US" sz="2800" b="1" dirty="0" err="1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Pudica</a:t>
            </a:r>
            <a:endParaRPr sz="2400" dirty="0"/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7</a:t>
            </a:fld>
            <a:endParaRPr dirty="0"/>
          </a:p>
        </p:txBody>
      </p:sp>
      <p:sp>
        <p:nvSpPr>
          <p:cNvPr id="10" name="CaixaDeTexto 9"/>
          <p:cNvSpPr txBox="1"/>
          <p:nvPr/>
        </p:nvSpPr>
        <p:spPr>
          <a:xfrm>
            <a:off x="-25405" y="1041435"/>
            <a:ext cx="916940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Sensores</a:t>
            </a:r>
            <a:r>
              <a:rPr lang="en-US" sz="2200" dirty="0"/>
              <a:t> m</a:t>
            </a:r>
            <a:r>
              <a:rPr lang="pt-BR" sz="2200" dirty="0" err="1"/>
              <a:t>ecânicos</a:t>
            </a:r>
            <a:r>
              <a:rPr lang="pt-BR" sz="2200" dirty="0"/>
              <a:t> (</a:t>
            </a:r>
            <a:r>
              <a:rPr lang="pt-BR" sz="2200" dirty="0" err="1"/>
              <a:t>mecanosensores</a:t>
            </a:r>
            <a:r>
              <a:rPr lang="pt-BR" sz="2200" dirty="0"/>
              <a:t>); </a:t>
            </a:r>
            <a:r>
              <a:rPr lang="pt-BR" sz="2200" dirty="0" err="1"/>
              <a:t>Hagihara</a:t>
            </a:r>
            <a:r>
              <a:rPr lang="pt-BR" sz="2200" dirty="0"/>
              <a:t> e Toyota (2020)</a:t>
            </a:r>
            <a:r>
              <a:rPr lang="en-US" sz="22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respostas rápidas e visíveis; </a:t>
            </a:r>
            <a:r>
              <a:rPr lang="pt-BR" sz="2200" dirty="0" err="1"/>
              <a:t>Hagihara</a:t>
            </a:r>
            <a:r>
              <a:rPr lang="pt-BR" sz="2200" dirty="0"/>
              <a:t> e Toyota (2020);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Tempo de Repolarização; </a:t>
            </a:r>
            <a:r>
              <a:rPr lang="da-DK" sz="2200" dirty="0"/>
              <a:t>Volkov, A. G. </a:t>
            </a:r>
            <a:r>
              <a:rPr lang="da-DK" sz="2200" i="1" dirty="0"/>
              <a:t>et al</a:t>
            </a:r>
            <a:r>
              <a:rPr lang="da-DK" sz="2200" dirty="0"/>
              <a:t>. (2021)</a:t>
            </a:r>
            <a:r>
              <a:rPr lang="en-US" sz="2200" dirty="0"/>
              <a:t>;</a:t>
            </a:r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Sem a necessidade do PEDOT</a:t>
            </a:r>
            <a:r>
              <a:rPr lang="pt-BR" sz="2200" i="1" dirty="0"/>
              <a:t>. </a:t>
            </a:r>
            <a:r>
              <a:rPr lang="da-DK" sz="2200" dirty="0"/>
              <a:t>Volkov, A. G. </a:t>
            </a:r>
            <a:r>
              <a:rPr lang="da-DK" sz="2200" i="1" dirty="0"/>
              <a:t>et al. (2021).</a:t>
            </a:r>
            <a:endParaRPr lang="pt-BR" sz="2200" i="1" dirty="0"/>
          </a:p>
          <a:p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372819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 txBox="1"/>
          <p:nvPr/>
        </p:nvSpPr>
        <p:spPr>
          <a:xfrm>
            <a:off x="-296041" y="283020"/>
            <a:ext cx="8241600" cy="93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1.4 – Fisiologia da mimosa pudica </a:t>
            </a:r>
            <a:endParaRPr lang="pt-BR" sz="1600" dirty="0"/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8</a:t>
            </a:fld>
            <a:endParaRPr dirty="0"/>
          </a:p>
        </p:txBody>
      </p:sp>
      <p:sp>
        <p:nvSpPr>
          <p:cNvPr id="4" name="CaixaDeTexto 3"/>
          <p:cNvSpPr txBox="1"/>
          <p:nvPr/>
        </p:nvSpPr>
        <p:spPr>
          <a:xfrm>
            <a:off x="2924879" y="4666692"/>
            <a:ext cx="2778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 </a:t>
            </a:r>
            <a:r>
              <a:rPr lang="pt-BR" dirty="0" err="1"/>
              <a:t>Hagihara</a:t>
            </a:r>
            <a:r>
              <a:rPr lang="pt-BR" dirty="0"/>
              <a:t> e Toyota (2020)</a:t>
            </a:r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F8DFD14-B5DF-A463-8B65-9F28DC3AB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33" y="816527"/>
            <a:ext cx="7693593" cy="388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71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3" y="-5944"/>
            <a:ext cx="9169406" cy="4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537325" y="819729"/>
            <a:ext cx="8241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5" descr="tel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14773" y="4893468"/>
            <a:ext cx="9169406" cy="2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 txBox="1"/>
          <p:nvPr/>
        </p:nvSpPr>
        <p:spPr>
          <a:xfrm>
            <a:off x="-296041" y="283020"/>
            <a:ext cx="8241600" cy="93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91425" bIns="91425" anchor="t" anchorCtr="0">
            <a:noAutofit/>
          </a:bodyPr>
          <a:lstStyle/>
          <a:p>
            <a:pPr lvl="0" algn="just"/>
            <a:r>
              <a:rPr lang="pt-BR" sz="2800" b="1" dirty="0">
                <a:solidFill>
                  <a:schemeClr val="dk2"/>
                </a:solidFill>
                <a:latin typeface="Calibri"/>
                <a:cs typeface="Calibri"/>
                <a:sym typeface="Calibri"/>
              </a:rPr>
              <a:t>1.4 – Fisiologia da mimosa pudica </a:t>
            </a:r>
            <a:endParaRPr lang="pt-BR" sz="1600" dirty="0"/>
          </a:p>
        </p:txBody>
      </p:sp>
      <p:sp>
        <p:nvSpPr>
          <p:cNvPr id="371" name="Google Shape;371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pt-B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Calibri"/>
                <a:buNone/>
              </a:pPr>
              <a:t>9</a:t>
            </a:fld>
            <a:endParaRPr dirty="0"/>
          </a:p>
        </p:txBody>
      </p:sp>
      <p:sp>
        <p:nvSpPr>
          <p:cNvPr id="4" name="CaixaDeTexto 3"/>
          <p:cNvSpPr txBox="1"/>
          <p:nvPr/>
        </p:nvSpPr>
        <p:spPr>
          <a:xfrm>
            <a:off x="2963956" y="4323771"/>
            <a:ext cx="2778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 </a:t>
            </a:r>
            <a:r>
              <a:rPr lang="pt-BR" dirty="0" err="1"/>
              <a:t>Hagihara</a:t>
            </a:r>
            <a:r>
              <a:rPr lang="pt-BR" dirty="0"/>
              <a:t> e Toyota (2020)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63E930-71BE-3A46-46B2-271389BDD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7" y="914400"/>
            <a:ext cx="88868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9017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19431</TotalTime>
  <Words>2796</Words>
  <Application>Microsoft Office PowerPoint</Application>
  <PresentationFormat>Apresentação na tela (16:9)</PresentationFormat>
  <Paragraphs>292</Paragraphs>
  <Slides>47</Slides>
  <Notes>43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47</vt:i4>
      </vt:variant>
    </vt:vector>
  </HeadingPairs>
  <TitlesOfParts>
    <vt:vector size="51" baseType="lpstr">
      <vt:lpstr>Calibri</vt:lpstr>
      <vt:lpstr>Arial</vt:lpstr>
      <vt:lpstr>Simple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havai</dc:creator>
  <cp:lastModifiedBy>JOÃO MARCOS ALVES ALEIXO MOREIRA</cp:lastModifiedBy>
  <cp:revision>1737</cp:revision>
  <dcterms:modified xsi:type="dcterms:W3CDTF">2024-12-13T05:14:59Z</dcterms:modified>
</cp:coreProperties>
</file>